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jpg>
</file>

<file path=ppt/media/image17.png>
</file>

<file path=ppt/media/image18.png>
</file>

<file path=ppt/media/image2.png>
</file>

<file path=ppt/media/image3.jp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opencv.org/4.x/de/da9/tutorial_template_matching.html"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Talk about the testing part</a:t>
            </a:r>
            <a:br>
              <a:rPr lang="en"/>
            </a:br>
            <a:r>
              <a:rPr lang="en"/>
              <a:t>- Project scope and </a:t>
            </a:r>
            <a:r>
              <a:rPr lang="en"/>
              <a:t>requirements</a:t>
            </a:r>
            <a:r>
              <a:rPr lang="en"/>
              <a:t> set by us</a:t>
            </a:r>
            <a:br>
              <a:rPr lang="en"/>
            </a:br>
            <a:r>
              <a:rPr lang="en"/>
              <a:t>- Talk about </a:t>
            </a:r>
            <a:r>
              <a:rPr lang="en"/>
              <a:t>results</a:t>
            </a:r>
            <a:r>
              <a:rPr lang="en"/>
              <a:t> </a:t>
            </a:r>
            <a:br>
              <a:rPr lang="en"/>
            </a:br>
            <a:r>
              <a:rPr lang="en"/>
              <a:t>- </a:t>
            </a:r>
            <a:r>
              <a:rPr lang="en"/>
              <a:t>Requirements</a:t>
            </a:r>
            <a:r>
              <a:rPr lang="en"/>
              <a:t> for best performance </a:t>
            </a:r>
            <a:br>
              <a:rPr lang="en"/>
            </a:br>
            <a:r>
              <a:rPr lang="en"/>
              <a:t>- Show video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ce3479839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ce3479839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cfe83677c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cfe83677c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cfe83677c9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cfe83677c9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cfe83677c9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cfe83677c9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cfe83677c9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cfe83677c9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cfe83677c9_0_1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cfe83677c9_0_1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cfe83677c9_0_1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cfe83677c9_0_1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 65.2% in an unstable set up </a:t>
            </a:r>
            <a:br>
              <a:rPr lang="en">
                <a:solidFill>
                  <a:schemeClr val="dk1"/>
                </a:solidFill>
              </a:rPr>
            </a:br>
            <a:r>
              <a:rPr lang="en">
                <a:solidFill>
                  <a:schemeClr val="dk1"/>
                </a:solidFill>
              </a:rPr>
              <a:t>Overall accuracy 143/170 = 84%. Drawer 1 which is made up of pliers  is 22/24 = 91%. Drawer 2 which is made mallets and wrenches is 16/24 =66%. It should also be noted on drawer 2 that no templates were recropped so some of the templates showed parts of other tools in them. Drawer 3 was mostly sockets and it has an accuracy of 77/90 = 85%. It should be noted however that in the debugging video the sockets did appear to be error a lot of the time even if that was not the case in the last frame that it though the drawer was open and saw the certain socket. Drawer 4 was mostly crescent wrenches and have a accuracy of 28/32=87%. It should be noted that the wrenches were error a lot of the time in the video even if that was not the case in the last frame it though it was open. Their were also only 3 cases of a wrong tool being placed in this entire set of testing.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cfe83677c9_0_18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cfe83677c9_0_18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cecba9489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cecba9489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5 tools in a drawer 5 second per frame, 10 frames per second video -&gt;  37 (370) seconds  video takes 18 minutes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a:t>
            </a:r>
            <a:r>
              <a:rPr lang="en"/>
              <a:t>speed</a:t>
            </a:r>
            <a:r>
              <a:rPr lang="en"/>
              <a:t> can be improved by multi-threading the program, and hardware acceleration. Small objects like sockets have two issues the first is because of how close </a:t>
            </a:r>
            <a:r>
              <a:rPr lang="en"/>
              <a:t>together</a:t>
            </a:r>
            <a:r>
              <a:rPr lang="en"/>
              <a:t> they can be put it can be difficult to read the text in the video telling you </a:t>
            </a:r>
            <a:r>
              <a:rPr lang="en"/>
              <a:t>information</a:t>
            </a:r>
            <a:r>
              <a:rPr lang="en"/>
              <a:t> like the similarity metric, what tool its being classified as, etc and the 2nd is that </a:t>
            </a:r>
            <a:r>
              <a:rPr lang="en"/>
              <a:t>because</a:t>
            </a:r>
            <a:r>
              <a:rPr lang="en"/>
              <a:t> its smaller it is more </a:t>
            </a:r>
            <a:r>
              <a:rPr lang="en"/>
              <a:t>sensitive</a:t>
            </a:r>
            <a:r>
              <a:rPr lang="en"/>
              <a:t> to changes like light, or being placed slightly off.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cfe83677c9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cfe83677c9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Mulithread to :</a:t>
            </a:r>
            <a:br>
              <a:rPr lang="en"/>
            </a:br>
            <a:r>
              <a:rPr lang="en"/>
              <a:t>-Get </a:t>
            </a:r>
            <a:r>
              <a:rPr lang="en"/>
              <a:t>footage</a:t>
            </a:r>
            <a:r>
              <a:rPr lang="en"/>
              <a:t> </a:t>
            </a:r>
            <a:endParaRPr/>
          </a:p>
          <a:p>
            <a:pPr indent="0" lvl="0" marL="0" rtl="0" algn="l">
              <a:spcBef>
                <a:spcPts val="0"/>
              </a:spcBef>
              <a:spcAft>
                <a:spcPts val="0"/>
              </a:spcAft>
              <a:buNone/>
            </a:pPr>
            <a:r>
              <a:rPr lang="en"/>
              <a:t>-process Frames</a:t>
            </a:r>
            <a:endParaRPr/>
          </a:p>
          <a:p>
            <a:pPr indent="0" lvl="0" marL="0" rtl="0" algn="l">
              <a:spcBef>
                <a:spcPts val="0"/>
              </a:spcBef>
              <a:spcAft>
                <a:spcPts val="0"/>
              </a:spcAft>
              <a:buNone/>
            </a:pPr>
            <a:r>
              <a:rPr lang="en"/>
              <a:t>	- Multithread for</a:t>
            </a:r>
            <a:br>
              <a:rPr lang="en"/>
            </a:br>
            <a:r>
              <a:rPr lang="en"/>
              <a:t>		- Drawer open</a:t>
            </a:r>
            <a:endParaRPr/>
          </a:p>
          <a:p>
            <a:pPr indent="0" lvl="0" marL="0" rtl="0" algn="l">
              <a:spcBef>
                <a:spcPts val="0"/>
              </a:spcBef>
              <a:spcAft>
                <a:spcPts val="0"/>
              </a:spcAft>
              <a:buNone/>
            </a:pPr>
            <a:r>
              <a:rPr lang="en"/>
              <a:t>		- Tool status </a:t>
            </a:r>
            <a:endParaRPr/>
          </a:p>
          <a:p>
            <a:pPr indent="0" lvl="0" marL="0" rtl="0" algn="l">
              <a:spcBef>
                <a:spcPts val="0"/>
              </a:spcBef>
              <a:spcAft>
                <a:spcPts val="0"/>
              </a:spcAft>
              <a:buNone/>
            </a:pPr>
            <a:r>
              <a:rPr lang="en"/>
              <a:t>		- Extra tools</a:t>
            </a:r>
            <a:endParaRPr/>
          </a:p>
          <a:p>
            <a:pPr indent="0" lvl="0" marL="0" rtl="0" algn="l">
              <a:spcBef>
                <a:spcPts val="0"/>
              </a:spcBef>
              <a:spcAft>
                <a:spcPts val="0"/>
              </a:spcAft>
              <a:buNone/>
            </a:pPr>
            <a:r>
              <a:rPr lang="en"/>
              <a:t>When </a:t>
            </a:r>
            <a:r>
              <a:rPr lang="en"/>
              <a:t>Multithreading</a:t>
            </a:r>
            <a:r>
              <a:rPr lang="en"/>
              <a:t> is given you can </a:t>
            </a:r>
            <a:r>
              <a:rPr lang="en"/>
              <a:t>Increase</a:t>
            </a:r>
            <a:r>
              <a:rPr lang="en"/>
              <a:t> FrameRate, of the camera, so that blur is not as much of a problem. </a:t>
            </a:r>
            <a:endParaRPr/>
          </a:p>
          <a:p>
            <a:pPr indent="0" lvl="0" marL="0" rtl="0" algn="l">
              <a:spcBef>
                <a:spcPts val="0"/>
              </a:spcBef>
              <a:spcAft>
                <a:spcPts val="0"/>
              </a:spcAft>
              <a:buNone/>
            </a:pPr>
            <a:r>
              <a:rPr lang="en"/>
              <a:t>By having smaller objects in the drawer closest to the camera you are increasing </a:t>
            </a:r>
            <a:r>
              <a:rPr lang="en"/>
              <a:t>their</a:t>
            </a:r>
            <a:r>
              <a:rPr lang="en"/>
              <a:t> pixel size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cfe83677c9_0_1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cfe83677c9_0_1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cfe83677c9_0_1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cfe83677c9_0_1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cfe83677c9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cfe83677c9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cfe83677c9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cfe83677c9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cfe83677c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cfe83677c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cfe83677c9_0_18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cfe83677c9_0_18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cfe83677c9_0_18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cfe83677c9_0_18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cfe83677c9_0_1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cfe83677c9_0_1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cfe83677c9_0_1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cfe83677c9_0_1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cfe83677c9_0_18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cfe83677c9_0_18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https://docs.opencv.org/4.x/de/da9/tutorial_template_matching.html</a:t>
            </a:r>
            <a:endParaRPr/>
          </a:p>
          <a:p>
            <a:pPr indent="-355600" lvl="0" marL="457200" rtl="0" algn="l">
              <a:lnSpc>
                <a:spcPct val="115000"/>
              </a:lnSpc>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Their are a few different metrics that can be used with one example being the sum of squares.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cfe83677c9_0_18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cfe83677c9_0_18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But that’s not to say you can’t implement things around it or that  it can’t deal with them at all, as seen by how in the pictures even through the lighting conditions are different it can still tell that that the tool is  their or not their just with a lower result metric. The two errors whitch are denoted with black boxes in the first picture actually come from the next part we are going to talk about which is neural networks.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p14:dur="4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jpg"/><Relationship Id="rId4" Type="http://schemas.openxmlformats.org/officeDocument/2006/relationships/image" Target="../media/image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drive.google.com/file/d/1eWnbZ3AzdlGqNbHOm3ShEPJXKmsgtnfN/view" TargetMode="External"/><Relationship Id="rId4"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drive.google.com/file/d/1X-UINRlSuq4jZCX-b5YELIRYybxl3eXc/view" TargetMode="External"/><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125550" y="125700"/>
            <a:ext cx="8892900" cy="501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dk1"/>
                </a:solidFill>
                <a:latin typeface="Helvetica Neue"/>
                <a:ea typeface="Helvetica Neue"/>
                <a:cs typeface="Helvetica Neue"/>
                <a:sym typeface="Helvetica Neue"/>
              </a:rPr>
              <a:t>Automated Toolbox Inventory Control System [ATICS]​</a:t>
            </a:r>
            <a:endParaRPr b="1" sz="2800">
              <a:solidFill>
                <a:schemeClr val="dk1"/>
              </a:solidFill>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t/>
            </a:r>
            <a:endParaRPr b="1" sz="2800">
              <a:solidFill>
                <a:schemeClr val="dk1"/>
              </a:solidFill>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rPr lang="en" sz="2300" u="sng">
                <a:solidFill>
                  <a:schemeClr val="dk1"/>
                </a:solidFill>
                <a:latin typeface="Helvetica Neue"/>
                <a:ea typeface="Helvetica Neue"/>
                <a:cs typeface="Helvetica Neue"/>
                <a:sym typeface="Helvetica Neue"/>
              </a:rPr>
              <a:t>Sponsor:</a:t>
            </a:r>
            <a:r>
              <a:rPr lang="en" sz="2300">
                <a:solidFill>
                  <a:schemeClr val="dk1"/>
                </a:solidFill>
                <a:latin typeface="Helvetica Neue"/>
                <a:ea typeface="Helvetica Neue"/>
                <a:cs typeface="Helvetica Neue"/>
                <a:sym typeface="Helvetica Neue"/>
              </a:rPr>
              <a:t> Hiline Engineering​</a:t>
            </a:r>
            <a:endParaRPr sz="23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rPr lang="en" sz="2300" u="sng">
                <a:solidFill>
                  <a:schemeClr val="dk1"/>
                </a:solidFill>
                <a:latin typeface="Helvetica Neue"/>
                <a:ea typeface="Helvetica Neue"/>
                <a:cs typeface="Helvetica Neue"/>
                <a:sym typeface="Helvetica Neue"/>
              </a:rPr>
              <a:t>Mentor:</a:t>
            </a:r>
            <a:r>
              <a:rPr lang="en" sz="2300">
                <a:solidFill>
                  <a:schemeClr val="dk1"/>
                </a:solidFill>
                <a:latin typeface="Helvetica Neue"/>
                <a:ea typeface="Helvetica Neue"/>
                <a:cs typeface="Helvetica Neue"/>
                <a:sym typeface="Helvetica Neue"/>
              </a:rPr>
              <a:t> Dr. Neil Corrigan</a:t>
            </a:r>
            <a:endParaRPr sz="23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t/>
            </a:r>
            <a:endParaRPr sz="23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t/>
            </a:r>
            <a:endParaRPr sz="23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rPr lang="en" sz="2300" u="sng">
                <a:solidFill>
                  <a:schemeClr val="dk1"/>
                </a:solidFill>
                <a:latin typeface="Helvetica Neue"/>
                <a:ea typeface="Helvetica Neue"/>
                <a:cs typeface="Helvetica Neue"/>
                <a:sym typeface="Helvetica Neue"/>
              </a:rPr>
              <a:t>Team Members:</a:t>
            </a:r>
            <a:endParaRPr sz="2300" u="sng">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rPr lang="en" sz="2300">
                <a:solidFill>
                  <a:schemeClr val="dk1"/>
                </a:solidFill>
                <a:latin typeface="Helvetica Neue"/>
                <a:ea typeface="Helvetica Neue"/>
                <a:cs typeface="Helvetica Neue"/>
                <a:sym typeface="Helvetica Neue"/>
              </a:rPr>
              <a:t>Reem Osman, Project Manager</a:t>
            </a:r>
            <a:endParaRPr sz="23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rPr lang="en" sz="2300">
                <a:solidFill>
                  <a:schemeClr val="dk1"/>
                </a:solidFill>
                <a:latin typeface="Helvetica Neue"/>
                <a:ea typeface="Helvetica Neue"/>
                <a:cs typeface="Helvetica Neue"/>
                <a:sym typeface="Helvetica Neue"/>
              </a:rPr>
              <a:t>Caitlyn Powers</a:t>
            </a:r>
            <a:endParaRPr sz="2300">
              <a:solidFill>
                <a:schemeClr val="dk1"/>
              </a:solidFill>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rPr lang="en" sz="2300">
                <a:solidFill>
                  <a:schemeClr val="dk1"/>
                </a:solidFill>
                <a:latin typeface="Helvetica Neue"/>
                <a:ea typeface="Helvetica Neue"/>
                <a:cs typeface="Helvetica Neue"/>
                <a:sym typeface="Helvetica Neue"/>
              </a:rPr>
              <a:t>Caleb Thomas</a:t>
            </a:r>
            <a:br>
              <a:rPr lang="en" sz="2300">
                <a:solidFill>
                  <a:schemeClr val="dk1"/>
                </a:solidFill>
                <a:latin typeface="Helvetica Neue"/>
                <a:ea typeface="Helvetica Neue"/>
                <a:cs typeface="Helvetica Neue"/>
                <a:sym typeface="Helvetica Neue"/>
              </a:rPr>
            </a:br>
            <a:r>
              <a:rPr lang="en" sz="2300">
                <a:solidFill>
                  <a:schemeClr val="dk1"/>
                </a:solidFill>
                <a:latin typeface="Helvetica Neue"/>
                <a:ea typeface="Helvetica Neue"/>
                <a:cs typeface="Helvetica Neue"/>
                <a:sym typeface="Helvetica Neue"/>
              </a:rPr>
              <a:t>Navin Sabandith</a:t>
            </a:r>
            <a:br>
              <a:rPr lang="en" sz="2300">
                <a:solidFill>
                  <a:schemeClr val="dk1"/>
                </a:solidFill>
                <a:latin typeface="Helvetica Neue"/>
                <a:ea typeface="Helvetica Neue"/>
                <a:cs typeface="Helvetica Neue"/>
                <a:sym typeface="Helvetica Neue"/>
              </a:rPr>
            </a:br>
            <a:r>
              <a:rPr lang="en" sz="2300">
                <a:solidFill>
                  <a:schemeClr val="dk1"/>
                </a:solidFill>
                <a:latin typeface="Helvetica Neue"/>
                <a:ea typeface="Helvetica Neue"/>
                <a:cs typeface="Helvetica Neue"/>
                <a:sym typeface="Helvetica Neue"/>
              </a:rPr>
              <a:t>Steven Pixler</a:t>
            </a:r>
            <a:endParaRPr sz="2300">
              <a:solidFill>
                <a:schemeClr val="dk1"/>
              </a:solidFill>
              <a:latin typeface="Helvetica Neue"/>
              <a:ea typeface="Helvetica Neue"/>
              <a:cs typeface="Helvetica Neue"/>
              <a:sym typeface="Helvetica Neue"/>
            </a:endParaRPr>
          </a:p>
        </p:txBody>
      </p:sp>
      <p:pic>
        <p:nvPicPr>
          <p:cNvPr id="55" name="Google Shape;55;p13"/>
          <p:cNvPicPr preferRelativeResize="0"/>
          <p:nvPr/>
        </p:nvPicPr>
        <p:blipFill>
          <a:blip r:embed="rId3">
            <a:alphaModFix/>
          </a:blip>
          <a:stretch>
            <a:fillRect/>
          </a:stretch>
        </p:blipFill>
        <p:spPr>
          <a:xfrm>
            <a:off x="6528600" y="2765150"/>
            <a:ext cx="2202500" cy="1867724"/>
          </a:xfrm>
          <a:prstGeom prst="rect">
            <a:avLst/>
          </a:prstGeom>
          <a:noFill/>
          <a:ln>
            <a:noFill/>
          </a:ln>
        </p:spPr>
      </p:pic>
      <p:pic>
        <p:nvPicPr>
          <p:cNvPr id="56" name="Google Shape;56;p13"/>
          <p:cNvPicPr preferRelativeResize="0"/>
          <p:nvPr/>
        </p:nvPicPr>
        <p:blipFill>
          <a:blip r:embed="rId4">
            <a:alphaModFix/>
          </a:blip>
          <a:stretch>
            <a:fillRect/>
          </a:stretch>
        </p:blipFill>
        <p:spPr>
          <a:xfrm>
            <a:off x="6789450" y="898475"/>
            <a:ext cx="1680800" cy="1603774"/>
          </a:xfrm>
          <a:prstGeom prst="rect">
            <a:avLst/>
          </a:prstGeom>
          <a:noFill/>
          <a:ln>
            <a:noFill/>
          </a:ln>
        </p:spPr>
      </p:pic>
    </p:spTree>
  </p:cSld>
  <p:clrMapOvr>
    <a:masterClrMapping/>
  </p:clrMapOvr>
  <mc:AlternateContent>
    <mc:Choice Requires="p14">
      <p:transition p14:dur="40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latin typeface="Helvetica Neue"/>
                <a:ea typeface="Helvetica Neue"/>
                <a:cs typeface="Helvetica Neue"/>
                <a:sym typeface="Helvetica Neue"/>
              </a:rPr>
              <a:t>Computer Vision - Classifier and Deep Neural Network </a:t>
            </a:r>
            <a:endParaRPr b="1" sz="2700">
              <a:latin typeface="Helvetica Neue"/>
              <a:ea typeface="Helvetica Neue"/>
              <a:cs typeface="Helvetica Neue"/>
              <a:sym typeface="Helvetica Neue"/>
            </a:endParaRPr>
          </a:p>
        </p:txBody>
      </p:sp>
      <p:sp>
        <p:nvSpPr>
          <p:cNvPr id="114" name="Google Shape;114;p22"/>
          <p:cNvSpPr txBox="1"/>
          <p:nvPr>
            <p:ph idx="1" type="body"/>
          </p:nvPr>
        </p:nvSpPr>
        <p:spPr>
          <a:xfrm>
            <a:off x="259975" y="1418550"/>
            <a:ext cx="8520600" cy="34164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en" sz="2200" u="sng">
                <a:solidFill>
                  <a:schemeClr val="dk1"/>
                </a:solidFill>
                <a:latin typeface="Helvetica Neue"/>
                <a:ea typeface="Helvetica Neue"/>
                <a:cs typeface="Helvetica Neue"/>
                <a:sym typeface="Helvetica Neue"/>
              </a:rPr>
              <a:t>Image </a:t>
            </a:r>
            <a:r>
              <a:rPr lang="en" sz="2200" u="sng">
                <a:solidFill>
                  <a:schemeClr val="dk1"/>
                </a:solidFill>
                <a:latin typeface="Helvetica Neue"/>
                <a:ea typeface="Helvetica Neue"/>
                <a:cs typeface="Helvetica Neue"/>
                <a:sym typeface="Helvetica Neue"/>
              </a:rPr>
              <a:t>Classifier</a:t>
            </a:r>
            <a:r>
              <a:rPr lang="en" sz="2200">
                <a:solidFill>
                  <a:schemeClr val="dk1"/>
                </a:solidFill>
                <a:latin typeface="Helvetica Neue"/>
                <a:ea typeface="Helvetica Neue"/>
                <a:cs typeface="Helvetica Neue"/>
                <a:sym typeface="Helvetica Neue"/>
              </a:rPr>
              <a:t>- A trained neural network designed to use PyTorch to use the computer to label images as a predetermined class.</a:t>
            </a:r>
            <a:endParaRPr sz="2200">
              <a:solidFill>
                <a:schemeClr val="dk1"/>
              </a:solidFill>
              <a:latin typeface="Helvetica Neue"/>
              <a:ea typeface="Helvetica Neue"/>
              <a:cs typeface="Helvetica Neue"/>
              <a:sym typeface="Helvetica Neue"/>
            </a:endParaRPr>
          </a:p>
          <a:p>
            <a:pPr indent="-357822" lvl="0" marL="457200" rtl="0" algn="l">
              <a:spcBef>
                <a:spcPts val="1200"/>
              </a:spcBef>
              <a:spcAft>
                <a:spcPts val="0"/>
              </a:spcAft>
              <a:buClr>
                <a:schemeClr val="dk1"/>
              </a:buClr>
              <a:buSzPct val="100000"/>
              <a:buFont typeface="Helvetica Neue"/>
              <a:buChar char="●"/>
            </a:pPr>
            <a:r>
              <a:rPr lang="en" sz="2200">
                <a:solidFill>
                  <a:schemeClr val="dk1"/>
                </a:solidFill>
                <a:latin typeface="Helvetica Neue"/>
                <a:ea typeface="Helvetica Neue"/>
                <a:cs typeface="Helvetica Neue"/>
                <a:sym typeface="Helvetica Neue"/>
              </a:rPr>
              <a:t>Training involves exposing the model to a dataset containing annotated images.</a:t>
            </a:r>
            <a:endParaRPr sz="2200">
              <a:solidFill>
                <a:schemeClr val="dk1"/>
              </a:solidFill>
              <a:latin typeface="Helvetica Neue"/>
              <a:ea typeface="Helvetica Neue"/>
              <a:cs typeface="Helvetica Neue"/>
              <a:sym typeface="Helvetica Neue"/>
            </a:endParaRPr>
          </a:p>
          <a:p>
            <a:pPr indent="-357822" lvl="0" marL="457200" rtl="0" algn="l">
              <a:spcBef>
                <a:spcPts val="0"/>
              </a:spcBef>
              <a:spcAft>
                <a:spcPts val="0"/>
              </a:spcAft>
              <a:buClr>
                <a:schemeClr val="dk1"/>
              </a:buClr>
              <a:buSzPct val="100000"/>
              <a:buFont typeface="Helvetica Neue"/>
              <a:buChar char="●"/>
            </a:pPr>
            <a:r>
              <a:rPr lang="en" sz="2200">
                <a:solidFill>
                  <a:schemeClr val="dk1"/>
                </a:solidFill>
                <a:latin typeface="Helvetica Neue"/>
                <a:ea typeface="Helvetica Neue"/>
                <a:cs typeface="Helvetica Neue"/>
                <a:sym typeface="Helvetica Neue"/>
              </a:rPr>
              <a:t>Through iterative optimization, classifier learns to recognize patterns corresponding to the specified tools. </a:t>
            </a:r>
            <a:endParaRPr sz="2200">
              <a:solidFill>
                <a:schemeClr val="dk1"/>
              </a:solidFill>
              <a:latin typeface="Helvetica Neue"/>
              <a:ea typeface="Helvetica Neue"/>
              <a:cs typeface="Helvetica Neue"/>
              <a:sym typeface="Helvetica Neue"/>
            </a:endParaRPr>
          </a:p>
          <a:p>
            <a:pPr indent="-357822" lvl="0" marL="457200" rtl="0" algn="l">
              <a:spcBef>
                <a:spcPts val="0"/>
              </a:spcBef>
              <a:spcAft>
                <a:spcPts val="0"/>
              </a:spcAft>
              <a:buClr>
                <a:schemeClr val="dk1"/>
              </a:buClr>
              <a:buSzPct val="100000"/>
              <a:buFont typeface="Helvetica Neue"/>
              <a:buChar char="●"/>
            </a:pPr>
            <a:r>
              <a:rPr lang="en" sz="2200">
                <a:solidFill>
                  <a:schemeClr val="dk1"/>
                </a:solidFill>
                <a:latin typeface="Helvetica Neue"/>
                <a:ea typeface="Helvetica Neue"/>
                <a:cs typeface="Helvetica Neue"/>
                <a:sym typeface="Helvetica Neue"/>
              </a:rPr>
              <a:t>The learned patterns are then exported as an ONNX configuration file to be used by the template matching portion of the program.</a:t>
            </a:r>
            <a:endParaRPr sz="2200">
              <a:solidFill>
                <a:schemeClr val="dk1"/>
              </a:solidFill>
              <a:latin typeface="Helvetica Neue"/>
              <a:ea typeface="Helvetica Neue"/>
              <a:cs typeface="Helvetica Neue"/>
              <a:sym typeface="Helvetica Neue"/>
            </a:endParaRPr>
          </a:p>
        </p:txBody>
      </p:sp>
    </p:spTree>
  </p:cSld>
  <p:clrMapOvr>
    <a:masterClrMapping/>
  </p:clrMapOvr>
  <mc:AlternateContent>
    <mc:Choice Requires="p14">
      <p:transition spd="slow" p14:dur="1400">
        <p:fade thruBlk="1"/>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220">
                <a:latin typeface="Helvetica Neue"/>
                <a:ea typeface="Helvetica Neue"/>
                <a:cs typeface="Helvetica Neue"/>
                <a:sym typeface="Helvetica Neue"/>
              </a:rPr>
              <a:t>Backend Infrastructure</a:t>
            </a:r>
            <a:endParaRPr b="1" sz="3220">
              <a:latin typeface="Helvetica Neue"/>
              <a:ea typeface="Helvetica Neue"/>
              <a:cs typeface="Helvetica Neue"/>
              <a:sym typeface="Helvetica Neue"/>
            </a:endParaRPr>
          </a:p>
        </p:txBody>
      </p:sp>
      <p:sp>
        <p:nvSpPr>
          <p:cNvPr id="120" name="Google Shape;120;p23"/>
          <p:cNvSpPr txBox="1"/>
          <p:nvPr>
            <p:ph idx="1" type="body"/>
          </p:nvPr>
        </p:nvSpPr>
        <p:spPr>
          <a:xfrm>
            <a:off x="311700" y="1152475"/>
            <a:ext cx="5061000" cy="3990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Clr>
                <a:schemeClr val="dk1"/>
              </a:buClr>
              <a:buSzPts val="1100"/>
              <a:buFont typeface="Arial"/>
              <a:buNone/>
            </a:pPr>
            <a:r>
              <a:rPr lang="en" sz="2000">
                <a:solidFill>
                  <a:schemeClr val="dk1"/>
                </a:solidFill>
                <a:latin typeface="Helvetica Neue"/>
                <a:ea typeface="Helvetica Neue"/>
                <a:cs typeface="Helvetica Neue"/>
                <a:sym typeface="Helvetica Neue"/>
              </a:rPr>
              <a:t>Database:</a:t>
            </a:r>
            <a:endParaRPr sz="2000">
              <a:solidFill>
                <a:schemeClr val="dk1"/>
              </a:solidFill>
              <a:latin typeface="Helvetica Neue"/>
              <a:ea typeface="Helvetica Neue"/>
              <a:cs typeface="Helvetica Neue"/>
              <a:sym typeface="Helvetica Neue"/>
            </a:endParaRPr>
          </a:p>
          <a:p>
            <a:pPr indent="-355600" lvl="0" marL="457200" rtl="0" algn="l">
              <a:spcBef>
                <a:spcPts val="120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MySQL server 8.0</a:t>
            </a:r>
            <a:endParaRPr sz="2000">
              <a:solidFill>
                <a:schemeClr val="dk1"/>
              </a:solidFill>
              <a:latin typeface="Helvetica Neue"/>
              <a:ea typeface="Helvetica Neue"/>
              <a:cs typeface="Helvetica Neue"/>
              <a:sym typeface="Helvetica Neue"/>
            </a:endParaRPr>
          </a:p>
          <a:p>
            <a:pPr indent="-355600" lvl="0" marL="4572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Stores information about tool boxes and drawers</a:t>
            </a:r>
            <a:endParaRPr sz="2000">
              <a:solidFill>
                <a:schemeClr val="dk1"/>
              </a:solidFill>
              <a:latin typeface="Helvetica Neue"/>
              <a:ea typeface="Helvetica Neue"/>
              <a:cs typeface="Helvetica Neue"/>
              <a:sym typeface="Helvetica Neue"/>
            </a:endParaRPr>
          </a:p>
          <a:p>
            <a:pPr indent="-355600" lvl="1" marL="9144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Records tool location and checkout status</a:t>
            </a:r>
            <a:endParaRPr sz="2000">
              <a:solidFill>
                <a:schemeClr val="dk1"/>
              </a:solidFill>
              <a:latin typeface="Helvetica Neue"/>
              <a:ea typeface="Helvetica Neue"/>
              <a:cs typeface="Helvetica Neue"/>
              <a:sym typeface="Helvetica Neue"/>
            </a:endParaRPr>
          </a:p>
          <a:p>
            <a:pPr indent="-355600" lvl="1" marL="9144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Records check in, check out, and error events</a:t>
            </a:r>
            <a:endParaRPr sz="2000">
              <a:solidFill>
                <a:schemeClr val="dk1"/>
              </a:solidFill>
              <a:latin typeface="Helvetica Neue"/>
              <a:ea typeface="Helvetica Neue"/>
              <a:cs typeface="Helvetica Neue"/>
              <a:sym typeface="Helvetica Neue"/>
            </a:endParaRPr>
          </a:p>
          <a:p>
            <a:pPr indent="-355600" lvl="0" marL="4572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Schema</a:t>
            </a:r>
            <a:endParaRPr sz="2000">
              <a:solidFill>
                <a:schemeClr val="dk1"/>
              </a:solidFill>
              <a:latin typeface="Helvetica Neue"/>
              <a:ea typeface="Helvetica Neue"/>
              <a:cs typeface="Helvetica Neue"/>
              <a:sym typeface="Helvetica Neue"/>
            </a:endParaRPr>
          </a:p>
          <a:p>
            <a:pPr indent="-355600" lvl="0" marL="4572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 3 Tables</a:t>
            </a:r>
            <a:endParaRPr sz="2000">
              <a:solidFill>
                <a:schemeClr val="dk1"/>
              </a:solidFill>
              <a:latin typeface="Helvetica Neue"/>
              <a:ea typeface="Helvetica Neue"/>
              <a:cs typeface="Helvetica Neue"/>
              <a:sym typeface="Helvetica Neue"/>
            </a:endParaRPr>
          </a:p>
          <a:p>
            <a:pPr indent="-355600" lvl="1" marL="9144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Tools, Events, and Drawers</a:t>
            </a:r>
            <a:endParaRPr/>
          </a:p>
        </p:txBody>
      </p:sp>
      <p:pic>
        <p:nvPicPr>
          <p:cNvPr id="121" name="Google Shape;121;p23"/>
          <p:cNvPicPr preferRelativeResize="0"/>
          <p:nvPr/>
        </p:nvPicPr>
        <p:blipFill>
          <a:blip r:embed="rId3">
            <a:alphaModFix/>
          </a:blip>
          <a:stretch>
            <a:fillRect/>
          </a:stretch>
        </p:blipFill>
        <p:spPr>
          <a:xfrm>
            <a:off x="6254063" y="303000"/>
            <a:ext cx="1762475" cy="1762475"/>
          </a:xfrm>
          <a:prstGeom prst="rect">
            <a:avLst/>
          </a:prstGeom>
          <a:noFill/>
          <a:ln>
            <a:noFill/>
          </a:ln>
        </p:spPr>
      </p:pic>
      <p:pic>
        <p:nvPicPr>
          <p:cNvPr id="122" name="Google Shape;122;p23"/>
          <p:cNvPicPr preferRelativeResize="0"/>
          <p:nvPr/>
        </p:nvPicPr>
        <p:blipFill>
          <a:blip r:embed="rId4">
            <a:alphaModFix/>
          </a:blip>
          <a:stretch>
            <a:fillRect/>
          </a:stretch>
        </p:blipFill>
        <p:spPr>
          <a:xfrm>
            <a:off x="5239475" y="1976625"/>
            <a:ext cx="3813375" cy="2652175"/>
          </a:xfrm>
          <a:prstGeom prst="rect">
            <a:avLst/>
          </a:prstGeom>
          <a:noFill/>
          <a:ln>
            <a:noFill/>
          </a:ln>
        </p:spPr>
      </p:pic>
    </p:spTree>
  </p:cSld>
  <p:clrMapOvr>
    <a:masterClrMapping/>
  </p:clrMapOvr>
  <mc:AlternateContent>
    <mc:Choice Requires="p14">
      <p:transition spd="slow" p14:dur="1400">
        <p:push/>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220">
                <a:latin typeface="Helvetica Neue"/>
                <a:ea typeface="Helvetica Neue"/>
                <a:cs typeface="Helvetica Neue"/>
                <a:sym typeface="Helvetica Neue"/>
              </a:rPr>
              <a:t>Backend Infrastructure</a:t>
            </a:r>
            <a:endParaRPr b="1" sz="3220">
              <a:latin typeface="Helvetica Neue"/>
              <a:ea typeface="Helvetica Neue"/>
              <a:cs typeface="Helvetica Neue"/>
              <a:sym typeface="Helvetica Neue"/>
            </a:endParaRPr>
          </a:p>
        </p:txBody>
      </p:sp>
      <p:sp>
        <p:nvSpPr>
          <p:cNvPr id="128" name="Google Shape;128;p24"/>
          <p:cNvSpPr txBox="1"/>
          <p:nvPr>
            <p:ph idx="1" type="body"/>
          </p:nvPr>
        </p:nvSpPr>
        <p:spPr>
          <a:xfrm>
            <a:off x="311700" y="1152475"/>
            <a:ext cx="4824300" cy="3813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Helvetica Neue"/>
                <a:ea typeface="Helvetica Neue"/>
                <a:cs typeface="Helvetica Neue"/>
                <a:sym typeface="Helvetica Neue"/>
              </a:rPr>
              <a:t>API:</a:t>
            </a:r>
            <a:endParaRPr sz="2000">
              <a:solidFill>
                <a:schemeClr val="dk1"/>
              </a:solidFill>
              <a:latin typeface="Helvetica Neue"/>
              <a:ea typeface="Helvetica Neue"/>
              <a:cs typeface="Helvetica Neue"/>
              <a:sym typeface="Helvetica Neue"/>
            </a:endParaRPr>
          </a:p>
          <a:p>
            <a:pPr indent="-355600" lvl="0" marL="457200" rtl="0" algn="l">
              <a:lnSpc>
                <a:spcPct val="115000"/>
              </a:lnSpc>
              <a:spcBef>
                <a:spcPts val="120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Written with Flask and Python</a:t>
            </a:r>
            <a:endParaRPr sz="2000">
              <a:solidFill>
                <a:schemeClr val="dk1"/>
              </a:solidFill>
              <a:latin typeface="Helvetica Neue"/>
              <a:ea typeface="Helvetica Neue"/>
              <a:cs typeface="Helvetica Neue"/>
              <a:sym typeface="Helvetica Neue"/>
            </a:endParaRPr>
          </a:p>
          <a:p>
            <a:pPr indent="-355600" lvl="0" marL="457200" rtl="0" algn="l">
              <a:lnSpc>
                <a:spcPct val="115000"/>
              </a:lnSpc>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provides communication between the computer vision component and the SQL server.</a:t>
            </a:r>
            <a:endParaRPr sz="2000">
              <a:solidFill>
                <a:schemeClr val="dk1"/>
              </a:solidFill>
              <a:latin typeface="Helvetica Neue"/>
              <a:ea typeface="Helvetica Neue"/>
              <a:cs typeface="Helvetica Neue"/>
              <a:sym typeface="Helvetica Neue"/>
            </a:endParaRPr>
          </a:p>
          <a:p>
            <a:pPr indent="-355600" lvl="0" marL="457200" rtl="0" algn="l">
              <a:lnSpc>
                <a:spcPct val="115000"/>
              </a:lnSpc>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Queries are issued by custom python functions that send HTTP ‘GET’ and ‘POST’ requests to different API endpoints.</a:t>
            </a:r>
            <a:endParaRPr sz="2000">
              <a:solidFill>
                <a:schemeClr val="dk1"/>
              </a:solidFill>
              <a:latin typeface="Helvetica Neue"/>
              <a:ea typeface="Helvetica Neue"/>
              <a:cs typeface="Helvetica Neue"/>
              <a:sym typeface="Helvetica Neue"/>
            </a:endParaRPr>
          </a:p>
        </p:txBody>
      </p:sp>
      <p:pic>
        <p:nvPicPr>
          <p:cNvPr id="129" name="Google Shape;129;p24"/>
          <p:cNvPicPr preferRelativeResize="0"/>
          <p:nvPr/>
        </p:nvPicPr>
        <p:blipFill>
          <a:blip r:embed="rId3">
            <a:alphaModFix/>
          </a:blip>
          <a:stretch>
            <a:fillRect/>
          </a:stretch>
        </p:blipFill>
        <p:spPr>
          <a:xfrm>
            <a:off x="5099375" y="2128350"/>
            <a:ext cx="3980900" cy="2789924"/>
          </a:xfrm>
          <a:prstGeom prst="rect">
            <a:avLst/>
          </a:prstGeom>
          <a:noFill/>
          <a:ln>
            <a:noFill/>
          </a:ln>
        </p:spPr>
      </p:pic>
      <p:pic>
        <p:nvPicPr>
          <p:cNvPr id="130" name="Google Shape;130;p24"/>
          <p:cNvPicPr preferRelativeResize="0"/>
          <p:nvPr/>
        </p:nvPicPr>
        <p:blipFill>
          <a:blip r:embed="rId4">
            <a:alphaModFix/>
          </a:blip>
          <a:stretch>
            <a:fillRect/>
          </a:stretch>
        </p:blipFill>
        <p:spPr>
          <a:xfrm>
            <a:off x="5716138" y="119875"/>
            <a:ext cx="2965913" cy="1977275"/>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Helvetica Neue"/>
                <a:ea typeface="Helvetica Neue"/>
                <a:cs typeface="Helvetica Neue"/>
                <a:sym typeface="Helvetica Neue"/>
              </a:rPr>
              <a:t>Backend Infrastructure</a:t>
            </a:r>
            <a:endParaRPr b="1" sz="3200">
              <a:latin typeface="Helvetica Neue"/>
              <a:ea typeface="Helvetica Neue"/>
              <a:cs typeface="Helvetica Neue"/>
              <a:sym typeface="Helvetica Neue"/>
            </a:endParaRPr>
          </a:p>
        </p:txBody>
      </p:sp>
      <p:sp>
        <p:nvSpPr>
          <p:cNvPr id="136" name="Google Shape;136;p25"/>
          <p:cNvSpPr txBox="1"/>
          <p:nvPr>
            <p:ph idx="1" type="body"/>
          </p:nvPr>
        </p:nvSpPr>
        <p:spPr>
          <a:xfrm>
            <a:off x="311700" y="1152475"/>
            <a:ext cx="5118300" cy="39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Helvetica Neue"/>
                <a:ea typeface="Helvetica Neue"/>
                <a:cs typeface="Helvetica Neue"/>
                <a:sym typeface="Helvetica Neue"/>
              </a:rPr>
              <a:t>File Server</a:t>
            </a:r>
            <a:r>
              <a:rPr lang="en" sz="2000">
                <a:solidFill>
                  <a:schemeClr val="dk1"/>
                </a:solidFill>
                <a:latin typeface="Helvetica Neue"/>
                <a:ea typeface="Helvetica Neue"/>
                <a:cs typeface="Helvetica Neue"/>
                <a:sym typeface="Helvetica Neue"/>
              </a:rPr>
              <a:t>:</a:t>
            </a:r>
            <a:endParaRPr sz="2000">
              <a:solidFill>
                <a:schemeClr val="dk1"/>
              </a:solidFill>
              <a:latin typeface="Helvetica Neue"/>
              <a:ea typeface="Helvetica Neue"/>
              <a:cs typeface="Helvetica Neue"/>
              <a:sym typeface="Helvetica Neue"/>
            </a:endParaRPr>
          </a:p>
          <a:p>
            <a:pPr indent="-355600" lvl="0" marL="457200" rtl="0" algn="l">
              <a:spcBef>
                <a:spcPts val="120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Web server which holds image and configuration data for drawers and tools</a:t>
            </a:r>
            <a:endParaRPr sz="2000">
              <a:solidFill>
                <a:schemeClr val="dk1"/>
              </a:solidFill>
              <a:latin typeface="Helvetica Neue"/>
              <a:ea typeface="Helvetica Neue"/>
              <a:cs typeface="Helvetica Neue"/>
              <a:sym typeface="Helvetica Neue"/>
            </a:endParaRPr>
          </a:p>
          <a:p>
            <a:pPr indent="-355600" lvl="1" marL="9144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Apache server chosen - best at natively serving a directory </a:t>
            </a:r>
            <a:endParaRPr sz="2000">
              <a:solidFill>
                <a:schemeClr val="dk1"/>
              </a:solidFill>
              <a:latin typeface="Helvetica Neue"/>
              <a:ea typeface="Helvetica Neue"/>
              <a:cs typeface="Helvetica Neue"/>
              <a:sym typeface="Helvetica Neue"/>
            </a:endParaRPr>
          </a:p>
          <a:p>
            <a:pPr indent="-355600" lvl="0" marL="4572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Single, central server can be accessed by multiple toolboxes simultaneously</a:t>
            </a:r>
            <a:endParaRPr sz="2000">
              <a:solidFill>
                <a:schemeClr val="dk1"/>
              </a:solidFill>
              <a:latin typeface="Helvetica Neue"/>
              <a:ea typeface="Helvetica Neue"/>
              <a:cs typeface="Helvetica Neue"/>
              <a:sym typeface="Helvetica Neue"/>
            </a:endParaRPr>
          </a:p>
          <a:p>
            <a:pPr indent="-355600" lvl="1" marL="9144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Eliminates the need to duplicate data across every toolbox</a:t>
            </a:r>
            <a:endParaRPr sz="2000">
              <a:solidFill>
                <a:schemeClr val="dk1"/>
              </a:solidFill>
              <a:latin typeface="Helvetica Neue"/>
              <a:ea typeface="Helvetica Neue"/>
              <a:cs typeface="Helvetica Neue"/>
              <a:sym typeface="Helvetica Neue"/>
            </a:endParaRPr>
          </a:p>
        </p:txBody>
      </p:sp>
      <p:pic>
        <p:nvPicPr>
          <p:cNvPr id="137" name="Google Shape;137;p25"/>
          <p:cNvPicPr preferRelativeResize="0"/>
          <p:nvPr/>
        </p:nvPicPr>
        <p:blipFill>
          <a:blip r:embed="rId3">
            <a:alphaModFix/>
          </a:blip>
          <a:stretch>
            <a:fillRect/>
          </a:stretch>
        </p:blipFill>
        <p:spPr>
          <a:xfrm>
            <a:off x="5602825" y="185600"/>
            <a:ext cx="2970825" cy="1485400"/>
          </a:xfrm>
          <a:prstGeom prst="rect">
            <a:avLst/>
          </a:prstGeom>
          <a:noFill/>
          <a:ln>
            <a:noFill/>
          </a:ln>
        </p:spPr>
      </p:pic>
      <p:pic>
        <p:nvPicPr>
          <p:cNvPr id="138" name="Google Shape;138;p25"/>
          <p:cNvPicPr preferRelativeResize="0"/>
          <p:nvPr/>
        </p:nvPicPr>
        <p:blipFill rotWithShape="1">
          <a:blip r:embed="rId4">
            <a:alphaModFix/>
          </a:blip>
          <a:srcRect b="0" l="-2720" r="-53651" t="0"/>
          <a:stretch/>
        </p:blipFill>
        <p:spPr>
          <a:xfrm>
            <a:off x="5645950" y="1671000"/>
            <a:ext cx="4916350" cy="261805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Helvetica Neue"/>
                <a:ea typeface="Helvetica Neue"/>
                <a:cs typeface="Helvetica Neue"/>
                <a:sym typeface="Helvetica Neue"/>
              </a:rPr>
              <a:t>Backend Infrastructure</a:t>
            </a:r>
            <a:endParaRPr b="1" sz="3200">
              <a:latin typeface="Helvetica Neue"/>
              <a:ea typeface="Helvetica Neue"/>
              <a:cs typeface="Helvetica Neue"/>
              <a:sym typeface="Helvetica Neue"/>
            </a:endParaRPr>
          </a:p>
        </p:txBody>
      </p:sp>
      <p:sp>
        <p:nvSpPr>
          <p:cNvPr id="144" name="Google Shape;144;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solidFill>
                  <a:schemeClr val="dk1"/>
                </a:solidFill>
                <a:latin typeface="Helvetica Neue"/>
                <a:ea typeface="Helvetica Neue"/>
                <a:cs typeface="Helvetica Neue"/>
                <a:sym typeface="Helvetica Neue"/>
              </a:rPr>
              <a:t>Architecture:</a:t>
            </a:r>
            <a:endParaRPr sz="2000">
              <a:solidFill>
                <a:schemeClr val="dk1"/>
              </a:solidFill>
              <a:latin typeface="Helvetica Neue"/>
              <a:ea typeface="Helvetica Neue"/>
              <a:cs typeface="Helvetica Neue"/>
              <a:sym typeface="Helvetica Neue"/>
            </a:endParaRPr>
          </a:p>
          <a:p>
            <a:pPr indent="-355600" lvl="0" marL="457200" rtl="0" algn="l">
              <a:spcBef>
                <a:spcPts val="120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Collection of microservices run on Docker</a:t>
            </a:r>
            <a:endParaRPr sz="2000">
              <a:solidFill>
                <a:schemeClr val="dk1"/>
              </a:solidFill>
              <a:latin typeface="Helvetica Neue"/>
              <a:ea typeface="Helvetica Neue"/>
              <a:cs typeface="Helvetica Neue"/>
              <a:sym typeface="Helvetica Neue"/>
            </a:endParaRPr>
          </a:p>
          <a:p>
            <a:pPr indent="-355600" lvl="0" marL="4572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Single command  to start entire backend</a:t>
            </a:r>
            <a:endParaRPr sz="2000">
              <a:solidFill>
                <a:schemeClr val="dk1"/>
              </a:solidFill>
              <a:latin typeface="Helvetica Neue"/>
              <a:ea typeface="Helvetica Neue"/>
              <a:cs typeface="Helvetica Neue"/>
              <a:sym typeface="Helvetica Neue"/>
            </a:endParaRPr>
          </a:p>
          <a:p>
            <a:pPr indent="-355600" lvl="1" marL="914400" rtl="0" algn="l">
              <a:spcBef>
                <a:spcPts val="0"/>
              </a:spcBef>
              <a:spcAft>
                <a:spcPts val="0"/>
              </a:spcAft>
              <a:buClr>
                <a:schemeClr val="dk1"/>
              </a:buClr>
              <a:buSzPts val="2000"/>
              <a:buFont typeface="Consolas"/>
              <a:buChar char="○"/>
            </a:pPr>
            <a:r>
              <a:rPr lang="en" sz="2000">
                <a:solidFill>
                  <a:schemeClr val="dk1"/>
                </a:solidFill>
                <a:latin typeface="Consolas"/>
                <a:ea typeface="Consolas"/>
                <a:cs typeface="Consolas"/>
                <a:sym typeface="Consolas"/>
              </a:rPr>
              <a:t>Docker compose up</a:t>
            </a:r>
            <a:endParaRPr sz="2000">
              <a:solidFill>
                <a:schemeClr val="dk1"/>
              </a:solidFill>
              <a:latin typeface="Consolas"/>
              <a:ea typeface="Consolas"/>
              <a:cs typeface="Consolas"/>
              <a:sym typeface="Consolas"/>
            </a:endParaRPr>
          </a:p>
          <a:p>
            <a:pPr indent="-355600" lvl="0" marL="4572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Multiplatform - works on both Windows and Linux hosts</a:t>
            </a:r>
            <a:endParaRPr sz="2000">
              <a:solidFill>
                <a:schemeClr val="dk1"/>
              </a:solidFill>
              <a:latin typeface="Helvetica Neue"/>
              <a:ea typeface="Helvetica Neue"/>
              <a:cs typeface="Helvetica Neue"/>
              <a:sym typeface="Helvetica Neue"/>
            </a:endParaRPr>
          </a:p>
          <a:p>
            <a:pPr indent="-355600" lvl="0" marL="4572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 Single physical server can host all services</a:t>
            </a:r>
            <a:endParaRPr sz="2000">
              <a:solidFill>
                <a:schemeClr val="dk1"/>
              </a:solidFill>
              <a:latin typeface="Helvetica Neue"/>
              <a:ea typeface="Helvetica Neue"/>
              <a:cs typeface="Helvetica Neue"/>
              <a:sym typeface="Helvetica Neue"/>
            </a:endParaRPr>
          </a:p>
        </p:txBody>
      </p:sp>
      <p:pic>
        <p:nvPicPr>
          <p:cNvPr id="145" name="Google Shape;145;p26"/>
          <p:cNvPicPr preferRelativeResize="0"/>
          <p:nvPr/>
        </p:nvPicPr>
        <p:blipFill>
          <a:blip r:embed="rId3">
            <a:alphaModFix/>
          </a:blip>
          <a:stretch>
            <a:fillRect/>
          </a:stretch>
        </p:blipFill>
        <p:spPr>
          <a:xfrm>
            <a:off x="5765578" y="962377"/>
            <a:ext cx="3245400" cy="1523826"/>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220">
                <a:latin typeface="Helvetica Neue"/>
                <a:ea typeface="Helvetica Neue"/>
                <a:cs typeface="Helvetica Neue"/>
                <a:sym typeface="Helvetica Neue"/>
              </a:rPr>
              <a:t>Backend </a:t>
            </a:r>
            <a:r>
              <a:rPr b="1" lang="en" sz="3220">
                <a:latin typeface="Helvetica Neue"/>
                <a:ea typeface="Helvetica Neue"/>
                <a:cs typeface="Helvetica Neue"/>
                <a:sym typeface="Helvetica Neue"/>
              </a:rPr>
              <a:t>Flow Chart </a:t>
            </a:r>
            <a:endParaRPr b="1" sz="3220">
              <a:latin typeface="Helvetica Neue"/>
              <a:ea typeface="Helvetica Neue"/>
              <a:cs typeface="Helvetica Neue"/>
              <a:sym typeface="Helvetica Neue"/>
            </a:endParaRPr>
          </a:p>
        </p:txBody>
      </p:sp>
      <p:pic>
        <p:nvPicPr>
          <p:cNvPr descr="A diagram of a software application&#10;&#10;Description automatically generated with medium confidence" id="151" name="Google Shape;151;p27"/>
          <p:cNvPicPr preferRelativeResize="0"/>
          <p:nvPr/>
        </p:nvPicPr>
        <p:blipFill>
          <a:blip r:embed="rId3">
            <a:alphaModFix/>
          </a:blip>
          <a:stretch>
            <a:fillRect/>
          </a:stretch>
        </p:blipFill>
        <p:spPr>
          <a:xfrm>
            <a:off x="206513" y="1149950"/>
            <a:ext cx="8730974" cy="3828892"/>
          </a:xfrm>
          <a:prstGeom prst="rect">
            <a:avLst/>
          </a:prstGeom>
          <a:noFill/>
          <a:ln>
            <a:noFill/>
          </a:ln>
        </p:spPr>
      </p:pic>
    </p:spTree>
  </p:cSld>
  <p:clrMapOvr>
    <a:masterClrMapping/>
  </p:clrMapOvr>
  <mc:AlternateContent>
    <mc:Choice Requires="p14">
      <p:transition spd="slow" p14:dur="1400">
        <p:push/>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220">
                <a:latin typeface="Helvetica Neue"/>
                <a:ea typeface="Helvetica Neue"/>
                <a:cs typeface="Helvetica Neue"/>
                <a:sym typeface="Helvetica Neue"/>
              </a:rPr>
              <a:t>Result</a:t>
            </a:r>
            <a:endParaRPr b="1" sz="3220">
              <a:latin typeface="Helvetica Neue"/>
              <a:ea typeface="Helvetica Neue"/>
              <a:cs typeface="Helvetica Neue"/>
              <a:sym typeface="Helvetica Neue"/>
            </a:endParaRPr>
          </a:p>
        </p:txBody>
      </p:sp>
      <p:sp>
        <p:nvSpPr>
          <p:cNvPr id="157" name="Google Shape;157;p28"/>
          <p:cNvSpPr txBox="1"/>
          <p:nvPr>
            <p:ph idx="1" type="body"/>
          </p:nvPr>
        </p:nvSpPr>
        <p:spPr>
          <a:xfrm>
            <a:off x="311700" y="1152475"/>
            <a:ext cx="8520600" cy="3990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Program creates:</a:t>
            </a:r>
            <a:endParaRPr sz="2200">
              <a:solidFill>
                <a:schemeClr val="dk1"/>
              </a:solidFill>
              <a:latin typeface="Helvetica Neue"/>
              <a:ea typeface="Helvetica Neue"/>
              <a:cs typeface="Helvetica Neue"/>
              <a:sym typeface="Helvetica Neue"/>
            </a:endParaRPr>
          </a:p>
          <a:p>
            <a:pPr indent="-368300" lvl="0" marL="457200" rtl="0" algn="l">
              <a:spcBef>
                <a:spcPts val="120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Bounding Box around tool and drawer displaying:</a:t>
            </a:r>
            <a:endParaRPr sz="2200">
              <a:solidFill>
                <a:schemeClr val="dk1"/>
              </a:solidFill>
              <a:latin typeface="Helvetica Neue"/>
              <a:ea typeface="Helvetica Neue"/>
              <a:cs typeface="Helvetica Neue"/>
              <a:sym typeface="Helvetica Neue"/>
            </a:endParaRPr>
          </a:p>
          <a:p>
            <a:pPr indent="-368300" lvl="1" marL="914400" rtl="0" algn="l">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Name from the database​</a:t>
            </a:r>
            <a:endParaRPr sz="2200">
              <a:solidFill>
                <a:schemeClr val="dk1"/>
              </a:solidFill>
              <a:latin typeface="Helvetica Neue"/>
              <a:ea typeface="Helvetica Neue"/>
              <a:cs typeface="Helvetica Neue"/>
              <a:sym typeface="Helvetica Neue"/>
            </a:endParaRPr>
          </a:p>
          <a:p>
            <a:pPr indent="-368300" lvl="1" marL="914400" rtl="0" algn="l">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Status (Tool: checked out, checked in, or error)​</a:t>
            </a:r>
            <a:endParaRPr sz="2200">
              <a:solidFill>
                <a:schemeClr val="dk1"/>
              </a:solidFill>
              <a:latin typeface="Helvetica Neue"/>
              <a:ea typeface="Helvetica Neue"/>
              <a:cs typeface="Helvetica Neue"/>
              <a:sym typeface="Helvetica Neue"/>
            </a:endParaRPr>
          </a:p>
          <a:p>
            <a:pPr indent="-368300" lvl="1" marL="914400" rtl="0" algn="l">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Confidence percentage</a:t>
            </a:r>
            <a:endParaRPr sz="2200">
              <a:solidFill>
                <a:schemeClr val="dk1"/>
              </a:solidFill>
              <a:latin typeface="Helvetica Neue"/>
              <a:ea typeface="Helvetica Neue"/>
              <a:cs typeface="Helvetica Neue"/>
              <a:sym typeface="Helvetica Neue"/>
            </a:endParaRPr>
          </a:p>
          <a:p>
            <a:pPr indent="-368300" lvl="0" marL="457200" rtl="0" algn="l">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Output to the Database </a:t>
            </a:r>
            <a:endParaRPr sz="2200">
              <a:solidFill>
                <a:schemeClr val="dk1"/>
              </a:solidFill>
              <a:latin typeface="Helvetica Neue"/>
              <a:ea typeface="Helvetica Neue"/>
              <a:cs typeface="Helvetica Neue"/>
              <a:sym typeface="Helvetica Neue"/>
            </a:endParaRPr>
          </a:p>
          <a:p>
            <a:pPr indent="0" lvl="0" marL="0" rtl="0" algn="l">
              <a:spcBef>
                <a:spcPts val="1200"/>
              </a:spcBef>
              <a:spcAft>
                <a:spcPts val="0"/>
              </a:spcAft>
              <a:buNone/>
            </a:pPr>
            <a:r>
              <a:rPr lang="en" sz="2200">
                <a:solidFill>
                  <a:schemeClr val="dk1"/>
                </a:solidFill>
                <a:latin typeface="Helvetica Neue"/>
                <a:ea typeface="Helvetica Neue"/>
                <a:cs typeface="Helvetica Neue"/>
                <a:sym typeface="Helvetica Neue"/>
              </a:rPr>
              <a:t>Accuracy: 84%</a:t>
            </a:r>
            <a:endParaRPr sz="2200">
              <a:solidFill>
                <a:schemeClr val="dk1"/>
              </a:solidFill>
              <a:latin typeface="Helvetica Neue"/>
              <a:ea typeface="Helvetica Neue"/>
              <a:cs typeface="Helvetica Neue"/>
              <a:sym typeface="Helvetica Neue"/>
            </a:endParaRPr>
          </a:p>
          <a:p>
            <a:pPr indent="0" lvl="0" marL="0" rtl="0" algn="l">
              <a:spcBef>
                <a:spcPts val="1200"/>
              </a:spcBef>
              <a:spcAft>
                <a:spcPts val="0"/>
              </a:spcAft>
              <a:buNone/>
            </a:pPr>
            <a:r>
              <a:t/>
            </a:r>
            <a:endParaRPr sz="2200">
              <a:solidFill>
                <a:schemeClr val="dk1"/>
              </a:solidFill>
              <a:latin typeface="Helvetica Neue"/>
              <a:ea typeface="Helvetica Neue"/>
              <a:cs typeface="Helvetica Neue"/>
              <a:sym typeface="Helvetica Neue"/>
            </a:endParaRPr>
          </a:p>
          <a:p>
            <a:pPr indent="0" lvl="0" marL="0" rtl="0" algn="l">
              <a:spcBef>
                <a:spcPts val="1200"/>
              </a:spcBef>
              <a:spcAft>
                <a:spcPts val="1200"/>
              </a:spcAft>
              <a:buNone/>
            </a:pPr>
            <a:r>
              <a:t/>
            </a:r>
            <a:endParaRPr sz="2200">
              <a:solidFill>
                <a:schemeClr val="dk1"/>
              </a:solidFill>
              <a:latin typeface="Helvetica Neue"/>
              <a:ea typeface="Helvetica Neue"/>
              <a:cs typeface="Helvetica Neue"/>
              <a:sym typeface="Helvetica Neu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0745"/>
              <a:buFont typeface="Arial"/>
              <a:buNone/>
            </a:pPr>
            <a:r>
              <a:rPr b="1" lang="en" sz="3220">
                <a:latin typeface="Helvetica Neue"/>
                <a:ea typeface="Helvetica Neue"/>
                <a:cs typeface="Helvetica Neue"/>
                <a:sym typeface="Helvetica Neue"/>
              </a:rPr>
              <a:t>Result - Video </a:t>
            </a:r>
            <a:endParaRPr>
              <a:latin typeface="Helvetica Neue"/>
              <a:ea typeface="Helvetica Neue"/>
              <a:cs typeface="Helvetica Neue"/>
              <a:sym typeface="Helvetica Neue"/>
            </a:endParaRPr>
          </a:p>
        </p:txBody>
      </p:sp>
      <p:pic>
        <p:nvPicPr>
          <p:cNvPr id="163" name="Google Shape;163;p29" title="finaltesting1_0.avi">
            <a:hlinkClick r:id="rId3"/>
          </p:cNvPr>
          <p:cNvPicPr preferRelativeResize="0"/>
          <p:nvPr/>
        </p:nvPicPr>
        <p:blipFill>
          <a:blip r:embed="rId4">
            <a:alphaModFix/>
          </a:blip>
          <a:stretch>
            <a:fillRect/>
          </a:stretch>
        </p:blipFill>
        <p:spPr>
          <a:xfrm>
            <a:off x="1175575" y="1017725"/>
            <a:ext cx="6792845" cy="38209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220">
                <a:latin typeface="Helvetica Neue"/>
                <a:ea typeface="Helvetica Neue"/>
                <a:cs typeface="Helvetica Neue"/>
                <a:sym typeface="Helvetica Neue"/>
              </a:rPr>
              <a:t>Challenges</a:t>
            </a:r>
            <a:endParaRPr b="1" sz="3220">
              <a:latin typeface="Helvetica Neue"/>
              <a:ea typeface="Helvetica Neue"/>
              <a:cs typeface="Helvetica Neue"/>
              <a:sym typeface="Helvetica Neue"/>
            </a:endParaRPr>
          </a:p>
        </p:txBody>
      </p:sp>
      <p:sp>
        <p:nvSpPr>
          <p:cNvPr id="169" name="Google Shape;169;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solidFill>
                  <a:schemeClr val="dk1"/>
                </a:solidFill>
                <a:latin typeface="Helvetica Neue"/>
                <a:ea typeface="Helvetica Neue"/>
                <a:cs typeface="Helvetica Neue"/>
                <a:sym typeface="Helvetica Neue"/>
              </a:rPr>
              <a:t>During the project, several challenges were encountered</a:t>
            </a:r>
            <a:endParaRPr sz="2000">
              <a:solidFill>
                <a:schemeClr val="dk1"/>
              </a:solidFill>
              <a:latin typeface="Helvetica Neue"/>
              <a:ea typeface="Helvetica Neue"/>
              <a:cs typeface="Helvetica Neue"/>
              <a:sym typeface="Helvetica Neue"/>
            </a:endParaRPr>
          </a:p>
          <a:p>
            <a:pPr indent="-355600" lvl="0" marL="457200" rtl="0" algn="l">
              <a:spcBef>
                <a:spcPts val="120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Speed of execution</a:t>
            </a:r>
            <a:endParaRPr sz="2000">
              <a:solidFill>
                <a:schemeClr val="dk1"/>
              </a:solidFill>
              <a:latin typeface="Helvetica Neue"/>
              <a:ea typeface="Helvetica Neue"/>
              <a:cs typeface="Helvetica Neue"/>
              <a:sym typeface="Helvetica Neue"/>
            </a:endParaRPr>
          </a:p>
          <a:p>
            <a:pPr indent="-355600" lvl="0" marL="4572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Blurring when opening and closing the drawer </a:t>
            </a:r>
            <a:endParaRPr sz="2000">
              <a:solidFill>
                <a:schemeClr val="dk1"/>
              </a:solidFill>
              <a:latin typeface="Helvetica Neue"/>
              <a:ea typeface="Helvetica Neue"/>
              <a:cs typeface="Helvetica Neue"/>
              <a:sym typeface="Helvetica Neue"/>
            </a:endParaRPr>
          </a:p>
          <a:p>
            <a:pPr indent="-355600" lvl="1" marL="9144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caused by the framerate not being high enough</a:t>
            </a:r>
            <a:endParaRPr sz="2000">
              <a:solidFill>
                <a:schemeClr val="dk1"/>
              </a:solidFill>
              <a:latin typeface="Helvetica Neue"/>
              <a:ea typeface="Helvetica Neue"/>
              <a:cs typeface="Helvetica Neue"/>
              <a:sym typeface="Helvetica Neue"/>
            </a:endParaRPr>
          </a:p>
          <a:p>
            <a:pPr indent="-355600" lvl="0" marL="4572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Small objects like sockets </a:t>
            </a:r>
            <a:endParaRPr sz="2000">
              <a:solidFill>
                <a:schemeClr val="dk1"/>
              </a:solidFill>
              <a:latin typeface="Helvetica Neue"/>
              <a:ea typeface="Helvetica Neue"/>
              <a:cs typeface="Helvetica Neue"/>
              <a:sym typeface="Helvetica Neue"/>
            </a:endParaRPr>
          </a:p>
          <a:p>
            <a:pPr indent="-355600" lvl="1" marL="9144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 difficult for computer vision to distinguish.</a:t>
            </a:r>
            <a:endParaRPr sz="2000">
              <a:solidFill>
                <a:schemeClr val="dk1"/>
              </a:solidFill>
              <a:latin typeface="Helvetica Neue"/>
              <a:ea typeface="Helvetica Neue"/>
              <a:cs typeface="Helvetica Neue"/>
              <a:sym typeface="Helvetica Neue"/>
            </a:endParaRPr>
          </a:p>
          <a:p>
            <a:pPr indent="0" lvl="0" marL="0" rtl="0" algn="l">
              <a:spcBef>
                <a:spcPts val="1200"/>
              </a:spcBef>
              <a:spcAft>
                <a:spcPts val="1200"/>
              </a:spcAft>
              <a:buNone/>
            </a:pPr>
            <a:r>
              <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Helvetica Neue"/>
                <a:ea typeface="Helvetica Neue"/>
                <a:cs typeface="Helvetica Neue"/>
                <a:sym typeface="Helvetica Neue"/>
              </a:rPr>
              <a:t>Future Work</a:t>
            </a:r>
            <a:endParaRPr b="1" sz="3200">
              <a:latin typeface="Helvetica Neue"/>
              <a:ea typeface="Helvetica Neue"/>
              <a:cs typeface="Helvetica Neue"/>
              <a:sym typeface="Helvetica Neue"/>
            </a:endParaRPr>
          </a:p>
        </p:txBody>
      </p:sp>
      <p:sp>
        <p:nvSpPr>
          <p:cNvPr id="175" name="Google Shape;175;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Increase speed</a:t>
            </a:r>
            <a:endParaRPr sz="2000">
              <a:solidFill>
                <a:schemeClr val="dk1"/>
              </a:solidFill>
              <a:latin typeface="Helvetica Neue"/>
              <a:ea typeface="Helvetica Neue"/>
              <a:cs typeface="Helvetica Neue"/>
              <a:sym typeface="Helvetica Neue"/>
            </a:endParaRPr>
          </a:p>
          <a:p>
            <a:pPr indent="-355600" lvl="1" marL="9144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Multithread the program </a:t>
            </a:r>
            <a:endParaRPr sz="2000">
              <a:solidFill>
                <a:schemeClr val="dk1"/>
              </a:solidFill>
              <a:latin typeface="Helvetica Neue"/>
              <a:ea typeface="Helvetica Neue"/>
              <a:cs typeface="Helvetica Neue"/>
              <a:sym typeface="Helvetica Neue"/>
            </a:endParaRPr>
          </a:p>
          <a:p>
            <a:pPr indent="-355600" lvl="1" marL="9144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Use specialized hardware to improve speed.</a:t>
            </a:r>
            <a:endParaRPr sz="2000">
              <a:solidFill>
                <a:schemeClr val="dk1"/>
              </a:solidFill>
              <a:latin typeface="Helvetica Neue"/>
              <a:ea typeface="Helvetica Neue"/>
              <a:cs typeface="Helvetica Neue"/>
              <a:sym typeface="Helvetica Neue"/>
            </a:endParaRPr>
          </a:p>
          <a:p>
            <a:pPr indent="-355600" lvl="0" marL="457200" rtl="0" algn="l">
              <a:spcBef>
                <a:spcPts val="0"/>
              </a:spcBef>
              <a:spcAft>
                <a:spcPts val="0"/>
              </a:spcAft>
              <a:buClr>
                <a:schemeClr val="dk1"/>
              </a:buClr>
              <a:buSzPts val="2000"/>
              <a:buFont typeface="Helvetica Neue"/>
              <a:buChar char="●"/>
            </a:pPr>
            <a:r>
              <a:rPr lang="en" sz="2000">
                <a:solidFill>
                  <a:schemeClr val="dk1"/>
                </a:solidFill>
                <a:latin typeface="Helvetica Neue"/>
                <a:ea typeface="Helvetica Neue"/>
                <a:cs typeface="Helvetica Neue"/>
                <a:sym typeface="Helvetica Neue"/>
              </a:rPr>
              <a:t>Restrict small objects like sockets to </a:t>
            </a:r>
            <a:r>
              <a:rPr lang="en" sz="2000">
                <a:solidFill>
                  <a:schemeClr val="dk1"/>
                </a:solidFill>
                <a:latin typeface="Helvetica Neue"/>
                <a:ea typeface="Helvetica Neue"/>
                <a:cs typeface="Helvetica Neue"/>
                <a:sym typeface="Helvetica Neue"/>
              </a:rPr>
              <a:t>the drawer closest to the camera.</a:t>
            </a:r>
            <a:endParaRPr sz="2000">
              <a:solidFill>
                <a:schemeClr val="dk1"/>
              </a:solidFill>
              <a:latin typeface="Helvetica Neue"/>
              <a:ea typeface="Helvetica Neue"/>
              <a:cs typeface="Helvetica Neue"/>
              <a:sym typeface="Helvetica Neu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b="1" lang="en" sz="3220">
                <a:latin typeface="Helvetica Neue"/>
                <a:ea typeface="Helvetica Neue"/>
                <a:cs typeface="Helvetica Neue"/>
                <a:sym typeface="Helvetica Neue"/>
              </a:rPr>
              <a:t>Background</a:t>
            </a:r>
            <a:endParaRPr b="1" sz="3220">
              <a:latin typeface="Helvetica Neue"/>
              <a:ea typeface="Helvetica Neue"/>
              <a:cs typeface="Helvetica Neue"/>
              <a:sym typeface="Helvetica Neue"/>
            </a:endParaRPr>
          </a:p>
        </p:txBody>
      </p:sp>
      <p:sp>
        <p:nvSpPr>
          <p:cNvPr id="62" name="Google Shape;62;p14"/>
          <p:cNvSpPr txBox="1"/>
          <p:nvPr>
            <p:ph idx="1" type="body"/>
          </p:nvPr>
        </p:nvSpPr>
        <p:spPr>
          <a:xfrm>
            <a:off x="282125" y="1152475"/>
            <a:ext cx="8520600" cy="37989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Clr>
                <a:schemeClr val="dk1"/>
              </a:buClr>
              <a:buSzPct val="45833"/>
              <a:buFont typeface="Arial"/>
              <a:buNone/>
            </a:pPr>
            <a:r>
              <a:rPr lang="en" sz="2400">
                <a:solidFill>
                  <a:schemeClr val="dk1"/>
                </a:solidFill>
                <a:latin typeface="Helvetica Neue"/>
                <a:ea typeface="Helvetica Neue"/>
                <a:cs typeface="Helvetica Neue"/>
                <a:sym typeface="Helvetica Neue"/>
              </a:rPr>
              <a:t>Sponsor has many buildings, each containing several toolboxes</a:t>
            </a:r>
            <a:endParaRPr sz="2400">
              <a:solidFill>
                <a:schemeClr val="dk1"/>
              </a:solidFill>
              <a:latin typeface="Helvetica Neue"/>
              <a:ea typeface="Helvetica Neue"/>
              <a:cs typeface="Helvetica Neue"/>
              <a:sym typeface="Helvetica Neue"/>
            </a:endParaRPr>
          </a:p>
          <a:p>
            <a:pPr indent="0" lvl="0" marL="0" rtl="0" algn="ctr">
              <a:spcBef>
                <a:spcPts val="1200"/>
              </a:spcBef>
              <a:spcAft>
                <a:spcPts val="0"/>
              </a:spcAft>
              <a:buClr>
                <a:schemeClr val="dk1"/>
              </a:buClr>
              <a:buSzPct val="45833"/>
              <a:buFont typeface="Arial"/>
              <a:buNone/>
            </a:pPr>
            <a:r>
              <a:rPr lang="en" sz="2400">
                <a:solidFill>
                  <a:schemeClr val="dk1"/>
                </a:solidFill>
                <a:latin typeface="Helvetica Neue"/>
                <a:ea typeface="Helvetica Neue"/>
                <a:cs typeface="Helvetica Neue"/>
                <a:sym typeface="Helvetica Neue"/>
              </a:rPr>
              <a:t>Employees occasionally forget to return tools after use, leading to:</a:t>
            </a:r>
            <a:endParaRPr sz="2400">
              <a:solidFill>
                <a:schemeClr val="dk1"/>
              </a:solidFill>
              <a:latin typeface="Helvetica Neue"/>
              <a:ea typeface="Helvetica Neue"/>
              <a:cs typeface="Helvetica Neue"/>
              <a:sym typeface="Helvetica Neue"/>
            </a:endParaRPr>
          </a:p>
          <a:p>
            <a:pPr indent="-369570" lvl="0" marL="457200" rtl="0" algn="l">
              <a:spcBef>
                <a:spcPts val="1200"/>
              </a:spcBef>
              <a:spcAft>
                <a:spcPts val="0"/>
              </a:spcAft>
              <a:buClr>
                <a:schemeClr val="dk1"/>
              </a:buClr>
              <a:buSzPct val="100000"/>
              <a:buFont typeface="Helvetica Neue"/>
              <a:buChar char="-"/>
            </a:pPr>
            <a:r>
              <a:rPr lang="en" sz="2400">
                <a:solidFill>
                  <a:schemeClr val="dk1"/>
                </a:solidFill>
                <a:latin typeface="Helvetica Neue"/>
                <a:ea typeface="Helvetica Neue"/>
                <a:cs typeface="Helvetica Neue"/>
                <a:sym typeface="Helvetica Neue"/>
              </a:rPr>
              <a:t>Disrupted workflows</a:t>
            </a:r>
            <a:endParaRPr sz="2400">
              <a:solidFill>
                <a:schemeClr val="dk1"/>
              </a:solidFill>
              <a:latin typeface="Helvetica Neue"/>
              <a:ea typeface="Helvetica Neue"/>
              <a:cs typeface="Helvetica Neue"/>
              <a:sym typeface="Helvetica Neue"/>
            </a:endParaRPr>
          </a:p>
          <a:p>
            <a:pPr indent="-369570" lvl="0" marL="457200" rtl="0" algn="l">
              <a:spcBef>
                <a:spcPts val="0"/>
              </a:spcBef>
              <a:spcAft>
                <a:spcPts val="0"/>
              </a:spcAft>
              <a:buClr>
                <a:schemeClr val="dk1"/>
              </a:buClr>
              <a:buSzPct val="100000"/>
              <a:buFont typeface="Helvetica Neue"/>
              <a:buChar char="-"/>
            </a:pPr>
            <a:r>
              <a:rPr lang="en" sz="2400">
                <a:solidFill>
                  <a:schemeClr val="dk1"/>
                </a:solidFill>
                <a:latin typeface="Helvetica Neue"/>
                <a:ea typeface="Helvetica Neue"/>
                <a:cs typeface="Helvetica Neue"/>
                <a:sym typeface="Helvetica Neue"/>
              </a:rPr>
              <a:t>Delayed projects</a:t>
            </a:r>
            <a:endParaRPr sz="2400">
              <a:solidFill>
                <a:schemeClr val="dk1"/>
              </a:solidFill>
              <a:latin typeface="Helvetica Neue"/>
              <a:ea typeface="Helvetica Neue"/>
              <a:cs typeface="Helvetica Neue"/>
              <a:sym typeface="Helvetica Neue"/>
            </a:endParaRPr>
          </a:p>
          <a:p>
            <a:pPr indent="-369570" lvl="0" marL="457200" rtl="0" algn="l">
              <a:spcBef>
                <a:spcPts val="0"/>
              </a:spcBef>
              <a:spcAft>
                <a:spcPts val="0"/>
              </a:spcAft>
              <a:buClr>
                <a:schemeClr val="dk1"/>
              </a:buClr>
              <a:buSzPct val="100000"/>
              <a:buFont typeface="Helvetica Neue"/>
              <a:buChar char="-"/>
            </a:pPr>
            <a:r>
              <a:rPr lang="en" sz="2400">
                <a:solidFill>
                  <a:schemeClr val="dk1"/>
                </a:solidFill>
                <a:latin typeface="Helvetica Neue"/>
                <a:ea typeface="Helvetica Neue"/>
                <a:cs typeface="Helvetica Neue"/>
                <a:sym typeface="Helvetica Neue"/>
              </a:rPr>
              <a:t>Increased operational costs</a:t>
            </a:r>
            <a:endParaRPr sz="2400">
              <a:solidFill>
                <a:schemeClr val="dk1"/>
              </a:solidFill>
              <a:latin typeface="Helvetica Neue"/>
              <a:ea typeface="Helvetica Neue"/>
              <a:cs typeface="Helvetica Neue"/>
              <a:sym typeface="Helvetica Neue"/>
            </a:endParaRPr>
          </a:p>
          <a:p>
            <a:pPr indent="0" lvl="0" marL="0" rtl="0" algn="l">
              <a:spcBef>
                <a:spcPts val="1200"/>
              </a:spcBef>
              <a:spcAft>
                <a:spcPts val="0"/>
              </a:spcAft>
              <a:buNone/>
            </a:pPr>
            <a:r>
              <a:rPr lang="en" sz="2400">
                <a:solidFill>
                  <a:schemeClr val="dk1"/>
                </a:solidFill>
                <a:latin typeface="Helvetica Neue"/>
                <a:ea typeface="Helvetica Neue"/>
                <a:cs typeface="Helvetica Neue"/>
                <a:sym typeface="Helvetica Neue"/>
              </a:rPr>
              <a:t>Auditing toolbox inventory is expensive and time consuming</a:t>
            </a:r>
            <a:endParaRPr sz="2400">
              <a:solidFill>
                <a:schemeClr val="dk1"/>
              </a:solidFill>
              <a:latin typeface="Helvetica Neue"/>
              <a:ea typeface="Helvetica Neue"/>
              <a:cs typeface="Helvetica Neue"/>
              <a:sym typeface="Helvetica Neue"/>
            </a:endParaRPr>
          </a:p>
          <a:p>
            <a:pPr indent="0" lvl="0" marL="0" rtl="0" algn="l">
              <a:spcBef>
                <a:spcPts val="1200"/>
              </a:spcBef>
              <a:spcAft>
                <a:spcPts val="1200"/>
              </a:spcAft>
              <a:buNone/>
            </a:pPr>
            <a:r>
              <a:rPr lang="en" sz="2400">
                <a:solidFill>
                  <a:schemeClr val="dk1"/>
                </a:solidFill>
                <a:latin typeface="Helvetica Neue"/>
                <a:ea typeface="Helvetica Neue"/>
                <a:cs typeface="Helvetica Neue"/>
                <a:sym typeface="Helvetica Neue"/>
              </a:rPr>
              <a:t>	What if auditing process could be automated…</a:t>
            </a:r>
            <a:endParaRPr sz="2400">
              <a:solidFill>
                <a:schemeClr val="dk1"/>
              </a:solidFill>
              <a:latin typeface="Helvetica Neue"/>
              <a:ea typeface="Helvetica Neue"/>
              <a:cs typeface="Helvetica Neue"/>
              <a:sym typeface="Helvetica Neue"/>
            </a:endParaRPr>
          </a:p>
        </p:txBody>
      </p:sp>
    </p:spTree>
  </p:cSld>
  <p:clrMapOvr>
    <a:masterClrMapping/>
  </p:clrMapOvr>
  <mc:AlternateContent>
    <mc:Choice Requires="p14">
      <p:transition spd="slow" p14:dur="1500">
        <p:push/>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latin typeface="Helvetica Neue"/>
                <a:ea typeface="Helvetica Neue"/>
                <a:cs typeface="Helvetica Neue"/>
                <a:sym typeface="Helvetica Neue"/>
              </a:rPr>
              <a:t>Questions?</a:t>
            </a:r>
            <a:endParaRPr b="1">
              <a:latin typeface="Helvetica Neue"/>
              <a:ea typeface="Helvetica Neue"/>
              <a:cs typeface="Helvetica Neue"/>
              <a:sym typeface="Helvetica Neue"/>
            </a:endParaRPr>
          </a:p>
        </p:txBody>
      </p:sp>
      <p:sp>
        <p:nvSpPr>
          <p:cNvPr id="181" name="Google Shape;181;p3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Helvetica Neue"/>
                <a:ea typeface="Helvetica Neue"/>
                <a:cs typeface="Helvetica Neue"/>
                <a:sym typeface="Helvetica Neue"/>
              </a:rPr>
              <a:t>Initial testing setup</a:t>
            </a:r>
            <a:endParaRPr>
              <a:latin typeface="Helvetica Neue"/>
              <a:ea typeface="Helvetica Neue"/>
              <a:cs typeface="Helvetica Neue"/>
              <a:sym typeface="Helvetica Neue"/>
            </a:endParaRPr>
          </a:p>
        </p:txBody>
      </p:sp>
      <p:sp>
        <p:nvSpPr>
          <p:cNvPr id="187" name="Google Shape;187;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8" name="Google Shape;188;p33"/>
          <p:cNvPicPr preferRelativeResize="0"/>
          <p:nvPr/>
        </p:nvPicPr>
        <p:blipFill>
          <a:blip r:embed="rId3">
            <a:alphaModFix/>
          </a:blip>
          <a:stretch>
            <a:fillRect/>
          </a:stretch>
        </p:blipFill>
        <p:spPr>
          <a:xfrm>
            <a:off x="2814226" y="1223225"/>
            <a:ext cx="2998949" cy="33456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Helvetica Neue"/>
                <a:ea typeface="Helvetica Neue"/>
                <a:cs typeface="Helvetica Neue"/>
                <a:sym typeface="Helvetica Neue"/>
              </a:rPr>
              <a:t>Example of a good </a:t>
            </a:r>
            <a:r>
              <a:rPr lang="en">
                <a:latin typeface="Helvetica Neue"/>
                <a:ea typeface="Helvetica Neue"/>
                <a:cs typeface="Helvetica Neue"/>
                <a:sym typeface="Helvetica Neue"/>
              </a:rPr>
              <a:t>template</a:t>
            </a:r>
            <a:r>
              <a:rPr lang="en">
                <a:latin typeface="Helvetica Neue"/>
                <a:ea typeface="Helvetica Neue"/>
                <a:cs typeface="Helvetica Neue"/>
                <a:sym typeface="Helvetica Neue"/>
              </a:rPr>
              <a:t> vs a bad template</a:t>
            </a:r>
            <a:endParaRPr>
              <a:latin typeface="Helvetica Neue"/>
              <a:ea typeface="Helvetica Neue"/>
              <a:cs typeface="Helvetica Neue"/>
              <a:sym typeface="Helvetica Neue"/>
            </a:endParaRPr>
          </a:p>
        </p:txBody>
      </p:sp>
      <p:sp>
        <p:nvSpPr>
          <p:cNvPr id="194" name="Google Shape;194;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5" name="Google Shape;195;p34"/>
          <p:cNvPicPr preferRelativeResize="0"/>
          <p:nvPr/>
        </p:nvPicPr>
        <p:blipFill rotWithShape="1">
          <a:blip r:embed="rId3">
            <a:alphaModFix/>
          </a:blip>
          <a:srcRect b="0" l="0" r="0" t="5042"/>
          <a:stretch/>
        </p:blipFill>
        <p:spPr>
          <a:xfrm>
            <a:off x="4717500" y="2042500"/>
            <a:ext cx="4114800" cy="1526350"/>
          </a:xfrm>
          <a:prstGeom prst="rect">
            <a:avLst/>
          </a:prstGeom>
          <a:noFill/>
          <a:ln>
            <a:noFill/>
          </a:ln>
        </p:spPr>
      </p:pic>
      <p:pic>
        <p:nvPicPr>
          <p:cNvPr id="196" name="Google Shape;196;p34"/>
          <p:cNvPicPr preferRelativeResize="0"/>
          <p:nvPr/>
        </p:nvPicPr>
        <p:blipFill rotWithShape="1">
          <a:blip r:embed="rId3">
            <a:alphaModFix/>
          </a:blip>
          <a:srcRect b="23614" l="0" r="0" t="5043"/>
          <a:stretch/>
        </p:blipFill>
        <p:spPr>
          <a:xfrm>
            <a:off x="311700" y="2333625"/>
            <a:ext cx="4114800" cy="1146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220">
                <a:latin typeface="Helvetica Neue"/>
                <a:ea typeface="Helvetica Neue"/>
                <a:cs typeface="Helvetica Neue"/>
                <a:sym typeface="Helvetica Neue"/>
              </a:rPr>
              <a:t>Solution </a:t>
            </a:r>
            <a:r>
              <a:rPr b="1" lang="en" sz="3220">
                <a:latin typeface="Times New Roman"/>
                <a:ea typeface="Times New Roman"/>
                <a:cs typeface="Times New Roman"/>
                <a:sym typeface="Times New Roman"/>
              </a:rPr>
              <a:t> </a:t>
            </a:r>
            <a:endParaRPr b="1" sz="3220">
              <a:latin typeface="Times New Roman"/>
              <a:ea typeface="Times New Roman"/>
              <a:cs typeface="Times New Roman"/>
              <a:sym typeface="Times New Roman"/>
            </a:endParaRPr>
          </a:p>
        </p:txBody>
      </p:sp>
      <p:sp>
        <p:nvSpPr>
          <p:cNvPr id="68" name="Google Shape;68;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Develop a computer program implementing the following model:</a:t>
            </a:r>
            <a:endParaRPr sz="2200">
              <a:solidFill>
                <a:schemeClr val="dk1"/>
              </a:solidFill>
              <a:latin typeface="Helvetica Neue"/>
              <a:ea typeface="Helvetica Neue"/>
              <a:cs typeface="Helvetica Neue"/>
              <a:sym typeface="Helvetica Neue"/>
            </a:endParaRPr>
          </a:p>
          <a:p>
            <a:pPr indent="0" lvl="0" marL="0" rtl="0" algn="l">
              <a:spcBef>
                <a:spcPts val="1200"/>
              </a:spcBef>
              <a:spcAft>
                <a:spcPts val="0"/>
              </a:spcAft>
              <a:buNone/>
            </a:pPr>
            <a:r>
              <a:rPr lang="en" sz="2200">
                <a:solidFill>
                  <a:schemeClr val="dk1"/>
                </a:solidFill>
                <a:latin typeface="Helvetica Neue"/>
                <a:ea typeface="Helvetica Neue"/>
                <a:cs typeface="Helvetica Neue"/>
                <a:sym typeface="Helvetica Neue"/>
              </a:rPr>
              <a:t>-	Toolbox unlocked via RFID badge; triggers inventory audit</a:t>
            </a:r>
            <a:endParaRPr sz="2200">
              <a:solidFill>
                <a:schemeClr val="dk1"/>
              </a:solidFill>
              <a:latin typeface="Helvetica Neue"/>
              <a:ea typeface="Helvetica Neue"/>
              <a:cs typeface="Helvetica Neue"/>
              <a:sym typeface="Helvetica Neue"/>
            </a:endParaRPr>
          </a:p>
          <a:p>
            <a:pPr indent="0" lvl="0" marL="0" rtl="0" algn="l">
              <a:spcBef>
                <a:spcPts val="1200"/>
              </a:spcBef>
              <a:spcAft>
                <a:spcPts val="0"/>
              </a:spcAft>
              <a:buNone/>
            </a:pPr>
            <a:r>
              <a:rPr lang="en" sz="2200">
                <a:solidFill>
                  <a:schemeClr val="dk1"/>
                </a:solidFill>
                <a:latin typeface="Helvetica Neue"/>
                <a:ea typeface="Helvetica Neue"/>
                <a:cs typeface="Helvetica Neue"/>
                <a:sym typeface="Helvetica Neue"/>
              </a:rPr>
              <a:t>-	Process video camera footage to identify missing tools</a:t>
            </a:r>
            <a:endParaRPr sz="2200">
              <a:solidFill>
                <a:schemeClr val="dk1"/>
              </a:solidFill>
              <a:latin typeface="Helvetica Neue"/>
              <a:ea typeface="Helvetica Neue"/>
              <a:cs typeface="Helvetica Neue"/>
              <a:sym typeface="Helvetica Neue"/>
            </a:endParaRPr>
          </a:p>
          <a:p>
            <a:pPr indent="0" lvl="0" marL="0" rtl="0" algn="l">
              <a:spcBef>
                <a:spcPts val="1200"/>
              </a:spcBef>
              <a:spcAft>
                <a:spcPts val="0"/>
              </a:spcAft>
              <a:buNone/>
            </a:pPr>
            <a:r>
              <a:rPr lang="en" sz="2200">
                <a:solidFill>
                  <a:schemeClr val="dk1"/>
                </a:solidFill>
                <a:latin typeface="Helvetica Neue"/>
                <a:ea typeface="Helvetica Neue"/>
                <a:cs typeface="Helvetica Neue"/>
                <a:sym typeface="Helvetica Neue"/>
              </a:rPr>
              <a:t>-	Assign tools as checked out to employee</a:t>
            </a:r>
            <a:endParaRPr sz="2200">
              <a:solidFill>
                <a:schemeClr val="dk1"/>
              </a:solidFill>
              <a:latin typeface="Helvetica Neue"/>
              <a:ea typeface="Helvetica Neue"/>
              <a:cs typeface="Helvetica Neue"/>
              <a:sym typeface="Helvetica Neue"/>
            </a:endParaRPr>
          </a:p>
          <a:p>
            <a:pPr indent="0" lvl="0" marL="0" rtl="0" algn="l">
              <a:spcBef>
                <a:spcPts val="1200"/>
              </a:spcBef>
              <a:spcAft>
                <a:spcPts val="0"/>
              </a:spcAft>
              <a:buNone/>
            </a:pPr>
            <a:r>
              <a:rPr lang="en" sz="2200">
                <a:solidFill>
                  <a:schemeClr val="dk1"/>
                </a:solidFill>
                <a:latin typeface="Helvetica Neue"/>
                <a:ea typeface="Helvetica Neue"/>
                <a:cs typeface="Helvetica Neue"/>
                <a:sym typeface="Helvetica Neue"/>
              </a:rPr>
              <a:t>- 	Log tool checkouts in database</a:t>
            </a:r>
            <a:endParaRPr sz="2200">
              <a:solidFill>
                <a:schemeClr val="dk1"/>
              </a:solidFill>
              <a:latin typeface="Helvetica Neue"/>
              <a:ea typeface="Helvetica Neue"/>
              <a:cs typeface="Helvetica Neue"/>
              <a:sym typeface="Helvetica Neue"/>
            </a:endParaRPr>
          </a:p>
          <a:p>
            <a:pPr indent="0" lvl="0" marL="0" rtl="0" algn="l">
              <a:spcBef>
                <a:spcPts val="1200"/>
              </a:spcBef>
              <a:spcAft>
                <a:spcPts val="0"/>
              </a:spcAft>
              <a:buNone/>
            </a:pPr>
            <a:r>
              <a:t/>
            </a:r>
            <a:endParaRPr sz="2200">
              <a:solidFill>
                <a:schemeClr val="dk1"/>
              </a:solidFill>
              <a:latin typeface="Helvetica Neue"/>
              <a:ea typeface="Helvetica Neue"/>
              <a:cs typeface="Helvetica Neue"/>
              <a:sym typeface="Helvetica Neue"/>
            </a:endParaRPr>
          </a:p>
          <a:p>
            <a:pPr indent="0" lvl="0" marL="0" rtl="0" algn="l">
              <a:spcBef>
                <a:spcPts val="1200"/>
              </a:spcBef>
              <a:spcAft>
                <a:spcPts val="1200"/>
              </a:spcAft>
              <a:buNone/>
            </a:pPr>
            <a:r>
              <a:t/>
            </a:r>
            <a:endParaRPr sz="2200">
              <a:solidFill>
                <a:schemeClr val="dk1"/>
              </a:solidFill>
              <a:latin typeface="Helvetica Neue"/>
              <a:ea typeface="Helvetica Neue"/>
              <a:cs typeface="Helvetica Neue"/>
              <a:sym typeface="Helvetica Neue"/>
            </a:endParaRPr>
          </a:p>
        </p:txBody>
      </p:sp>
    </p:spTree>
  </p:cSld>
  <p:clrMapOvr>
    <a:masterClrMapping/>
  </p:clrMapOvr>
  <mc:AlternateContent>
    <mc:Choice Requires="p14">
      <p:transition spd="slow" p14:dur="1400">
        <p:fade thruBlk="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220">
                <a:latin typeface="Helvetica Neue"/>
                <a:ea typeface="Helvetica Neue"/>
                <a:cs typeface="Helvetica Neue"/>
                <a:sym typeface="Helvetica Neue"/>
              </a:rPr>
              <a:t>Initial </a:t>
            </a:r>
            <a:r>
              <a:rPr b="1" lang="en" sz="3220">
                <a:latin typeface="Helvetica Neue"/>
                <a:ea typeface="Helvetica Neue"/>
                <a:cs typeface="Helvetica Neue"/>
                <a:sym typeface="Helvetica Neue"/>
              </a:rPr>
              <a:t>Assumptions</a:t>
            </a:r>
            <a:endParaRPr b="1" sz="3220">
              <a:latin typeface="Helvetica Neue"/>
              <a:ea typeface="Helvetica Neue"/>
              <a:cs typeface="Helvetica Neue"/>
              <a:sym typeface="Helvetica Neue"/>
            </a:endParaRPr>
          </a:p>
        </p:txBody>
      </p:sp>
      <p:sp>
        <p:nvSpPr>
          <p:cNvPr id="74" name="Google Shape;74;p16"/>
          <p:cNvSpPr txBox="1"/>
          <p:nvPr>
            <p:ph idx="1" type="body"/>
          </p:nvPr>
        </p:nvSpPr>
        <p:spPr>
          <a:xfrm>
            <a:off x="311700" y="1017725"/>
            <a:ext cx="8520600" cy="3990900"/>
          </a:xfrm>
          <a:prstGeom prst="rect">
            <a:avLst/>
          </a:prstGeom>
        </p:spPr>
        <p:txBody>
          <a:bodyPr anchorCtr="0" anchor="t" bIns="91425" lIns="91425" spcFirstLastPara="1" rIns="91425" wrap="square" tIns="91425">
            <a:noAutofit/>
          </a:bodyPr>
          <a:lstStyle/>
          <a:p>
            <a:pPr indent="-368300" lvl="0" marL="457200" rtl="0" algn="l">
              <a:lnSpc>
                <a:spcPct val="95000"/>
              </a:lnSpc>
              <a:spcBef>
                <a:spcPts val="0"/>
              </a:spcBef>
              <a:spcAft>
                <a:spcPts val="0"/>
              </a:spcAft>
              <a:buClr>
                <a:schemeClr val="dk1"/>
              </a:buClr>
              <a:buSzPts val="2200"/>
              <a:buFont typeface="Helvetica Neue"/>
              <a:buChar char="-"/>
            </a:pPr>
            <a:r>
              <a:rPr lang="en" sz="2200" u="sng">
                <a:solidFill>
                  <a:schemeClr val="dk1"/>
                </a:solidFill>
                <a:latin typeface="Helvetica Neue"/>
                <a:ea typeface="Helvetica Neue"/>
                <a:cs typeface="Helvetica Neue"/>
                <a:sym typeface="Helvetica Neue"/>
              </a:rPr>
              <a:t>A Camera</a:t>
            </a:r>
            <a:endParaRPr sz="2200" u="sng">
              <a:solidFill>
                <a:schemeClr val="dk1"/>
              </a:solidFill>
              <a:latin typeface="Helvetica Neue"/>
              <a:ea typeface="Helvetica Neue"/>
              <a:cs typeface="Helvetica Neue"/>
              <a:sym typeface="Helvetica Neue"/>
            </a:endParaRPr>
          </a:p>
          <a:p>
            <a:pPr indent="-368300" lvl="1" marL="914400" rtl="0" algn="l">
              <a:lnSpc>
                <a:spcPct val="9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No warping (fisheye lens)</a:t>
            </a:r>
            <a:endParaRPr sz="2200">
              <a:solidFill>
                <a:schemeClr val="dk1"/>
              </a:solidFill>
              <a:latin typeface="Helvetica Neue"/>
              <a:ea typeface="Helvetica Neue"/>
              <a:cs typeface="Helvetica Neue"/>
              <a:sym typeface="Helvetica Neue"/>
            </a:endParaRPr>
          </a:p>
          <a:p>
            <a:pPr indent="-368300" lvl="1" marL="914400" rtl="0" algn="l">
              <a:lnSpc>
                <a:spcPct val="9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No automatic Zoom </a:t>
            </a:r>
            <a:endParaRPr sz="2200">
              <a:solidFill>
                <a:schemeClr val="dk1"/>
              </a:solidFill>
              <a:latin typeface="Helvetica Neue"/>
              <a:ea typeface="Helvetica Neue"/>
              <a:cs typeface="Helvetica Neue"/>
              <a:sym typeface="Helvetica Neue"/>
            </a:endParaRPr>
          </a:p>
          <a:p>
            <a:pPr indent="-368300" lvl="1" marL="914400" rtl="0" algn="l">
              <a:lnSpc>
                <a:spcPct val="9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Streams over RTSP</a:t>
            </a:r>
            <a:endParaRPr sz="2200">
              <a:solidFill>
                <a:schemeClr val="dk1"/>
              </a:solidFill>
              <a:latin typeface="Helvetica Neue"/>
              <a:ea typeface="Helvetica Neue"/>
              <a:cs typeface="Helvetica Neue"/>
              <a:sym typeface="Helvetica Neue"/>
            </a:endParaRPr>
          </a:p>
          <a:p>
            <a:pPr indent="-368300" lvl="0" marL="457200" rtl="0" algn="l">
              <a:lnSpc>
                <a:spcPct val="95000"/>
              </a:lnSpc>
              <a:spcBef>
                <a:spcPts val="0"/>
              </a:spcBef>
              <a:spcAft>
                <a:spcPts val="0"/>
              </a:spcAft>
              <a:buClr>
                <a:schemeClr val="dk1"/>
              </a:buClr>
              <a:buSzPts val="2200"/>
              <a:buFont typeface="Helvetica Neue"/>
              <a:buChar char="-"/>
            </a:pPr>
            <a:r>
              <a:rPr lang="en" sz="2200" u="sng">
                <a:solidFill>
                  <a:schemeClr val="dk1"/>
                </a:solidFill>
                <a:latin typeface="Helvetica Neue"/>
                <a:ea typeface="Helvetica Neue"/>
                <a:cs typeface="Helvetica Neue"/>
                <a:sym typeface="Helvetica Neue"/>
              </a:rPr>
              <a:t>A ToolBox </a:t>
            </a:r>
            <a:endParaRPr sz="2200" u="sng">
              <a:solidFill>
                <a:schemeClr val="dk1"/>
              </a:solidFill>
              <a:latin typeface="Helvetica Neue"/>
              <a:ea typeface="Helvetica Neue"/>
              <a:cs typeface="Helvetica Neue"/>
              <a:sym typeface="Helvetica Neue"/>
            </a:endParaRPr>
          </a:p>
          <a:p>
            <a:pPr indent="-368300" lvl="1" marL="914400" rtl="0" algn="l">
              <a:lnSpc>
                <a:spcPct val="9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Each Drawer</a:t>
            </a:r>
            <a:endParaRPr sz="2200">
              <a:solidFill>
                <a:schemeClr val="dk1"/>
              </a:solidFill>
              <a:latin typeface="Helvetica Neue"/>
              <a:ea typeface="Helvetica Neue"/>
              <a:cs typeface="Helvetica Neue"/>
              <a:sym typeface="Helvetica Neue"/>
            </a:endParaRPr>
          </a:p>
          <a:p>
            <a:pPr indent="-368300" lvl="2" marL="1371600" rtl="0" algn="l">
              <a:lnSpc>
                <a:spcPct val="9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Unique identifying symbols on each drawer</a:t>
            </a:r>
            <a:endParaRPr sz="2200">
              <a:solidFill>
                <a:schemeClr val="dk1"/>
              </a:solidFill>
              <a:latin typeface="Helvetica Neue"/>
              <a:ea typeface="Helvetica Neue"/>
              <a:cs typeface="Helvetica Neue"/>
              <a:sym typeface="Helvetica Neue"/>
            </a:endParaRPr>
          </a:p>
          <a:p>
            <a:pPr indent="-368300" lvl="2" marL="1371600" rtl="0" algn="l">
              <a:lnSpc>
                <a:spcPct val="9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Tools arranged in shadow box</a:t>
            </a:r>
            <a:endParaRPr sz="2200">
              <a:solidFill>
                <a:schemeClr val="dk1"/>
              </a:solidFill>
              <a:latin typeface="Helvetica Neue"/>
              <a:ea typeface="Helvetica Neue"/>
              <a:cs typeface="Helvetica Neue"/>
              <a:sym typeface="Helvetica Neue"/>
            </a:endParaRPr>
          </a:p>
          <a:p>
            <a:pPr indent="-368300" lvl="1" marL="914400" rtl="0" algn="l">
              <a:lnSpc>
                <a:spcPct val="9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Each Tool </a:t>
            </a:r>
            <a:endParaRPr sz="2200">
              <a:solidFill>
                <a:schemeClr val="dk1"/>
              </a:solidFill>
              <a:latin typeface="Helvetica Neue"/>
              <a:ea typeface="Helvetica Neue"/>
              <a:cs typeface="Helvetica Neue"/>
              <a:sym typeface="Helvetica Neue"/>
            </a:endParaRPr>
          </a:p>
          <a:p>
            <a:pPr indent="-368300" lvl="2" marL="1371600" rtl="0" algn="l">
              <a:lnSpc>
                <a:spcPct val="9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Has Unique symbol </a:t>
            </a:r>
            <a:endParaRPr sz="2200">
              <a:solidFill>
                <a:schemeClr val="dk1"/>
              </a:solidFill>
              <a:latin typeface="Helvetica Neue"/>
              <a:ea typeface="Helvetica Neue"/>
              <a:cs typeface="Helvetica Neue"/>
              <a:sym typeface="Helvetica Neue"/>
            </a:endParaRPr>
          </a:p>
          <a:p>
            <a:pPr indent="-368300" lvl="2" marL="1371600" rtl="0" algn="l">
              <a:lnSpc>
                <a:spcPct val="9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Assigned a single location in the drawer</a:t>
            </a:r>
            <a:endParaRPr sz="1900">
              <a:solidFill>
                <a:schemeClr val="dk1"/>
              </a:solidFill>
              <a:latin typeface="Helvetica Neue"/>
              <a:ea typeface="Helvetica Neue"/>
              <a:cs typeface="Helvetica Neue"/>
              <a:sym typeface="Helvetica Neue"/>
            </a:endParaRPr>
          </a:p>
        </p:txBody>
      </p:sp>
      <p:pic>
        <p:nvPicPr>
          <p:cNvPr id="75" name="Google Shape;75;p16"/>
          <p:cNvPicPr preferRelativeResize="0"/>
          <p:nvPr/>
        </p:nvPicPr>
        <p:blipFill>
          <a:blip r:embed="rId3">
            <a:alphaModFix/>
          </a:blip>
          <a:stretch>
            <a:fillRect/>
          </a:stretch>
        </p:blipFill>
        <p:spPr>
          <a:xfrm>
            <a:off x="4624150" y="1017725"/>
            <a:ext cx="4301150" cy="1628275"/>
          </a:xfrm>
          <a:prstGeom prst="rect">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220">
                <a:latin typeface="Helvetica Neue"/>
                <a:ea typeface="Helvetica Neue"/>
                <a:cs typeface="Helvetica Neue"/>
                <a:sym typeface="Helvetica Neue"/>
              </a:rPr>
              <a:t>Example </a:t>
            </a:r>
            <a:r>
              <a:rPr b="1" lang="en" sz="3220">
                <a:latin typeface="Helvetica Neue"/>
                <a:ea typeface="Helvetica Neue"/>
                <a:cs typeface="Helvetica Neue"/>
                <a:sym typeface="Helvetica Neue"/>
              </a:rPr>
              <a:t>Drawer and Tools</a:t>
            </a:r>
            <a:endParaRPr b="1" sz="3220">
              <a:latin typeface="Helvetica Neue"/>
              <a:ea typeface="Helvetica Neue"/>
              <a:cs typeface="Helvetica Neue"/>
              <a:sym typeface="Helvetica Neue"/>
            </a:endParaRPr>
          </a:p>
        </p:txBody>
      </p:sp>
      <p:pic>
        <p:nvPicPr>
          <p:cNvPr id="81" name="Google Shape;81;p17"/>
          <p:cNvPicPr preferRelativeResize="0"/>
          <p:nvPr/>
        </p:nvPicPr>
        <p:blipFill>
          <a:blip r:embed="rId3">
            <a:alphaModFix/>
          </a:blip>
          <a:stretch>
            <a:fillRect/>
          </a:stretch>
        </p:blipFill>
        <p:spPr>
          <a:xfrm>
            <a:off x="1886263" y="1017725"/>
            <a:ext cx="5371475" cy="3974100"/>
          </a:xfrm>
          <a:prstGeom prst="rect">
            <a:avLst/>
          </a:prstGeom>
          <a:noFill/>
          <a:ln>
            <a:noFill/>
          </a:ln>
        </p:spPr>
      </p:pic>
    </p:spTree>
  </p:cSld>
  <p:clrMapOvr>
    <a:masterClrMapping/>
  </p:clrMapOvr>
  <mc:AlternateContent>
    <mc:Choice Requires="p14">
      <p:transition spd="slow" p14:dur="1400">
        <p:pu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b="1" lang="en" sz="3200">
                <a:latin typeface="Helvetica Neue"/>
                <a:ea typeface="Helvetica Neue"/>
                <a:cs typeface="Helvetica Neue"/>
                <a:sym typeface="Helvetica Neue"/>
              </a:rPr>
              <a:t>ATICS Components</a:t>
            </a:r>
            <a:endParaRPr b="1">
              <a:latin typeface="Helvetica Neue"/>
              <a:ea typeface="Helvetica Neue"/>
              <a:cs typeface="Helvetica Neue"/>
              <a:sym typeface="Helvetica Neue"/>
            </a:endParaRPr>
          </a:p>
        </p:txBody>
      </p:sp>
      <p:sp>
        <p:nvSpPr>
          <p:cNvPr id="87" name="Google Shape;87;p18"/>
          <p:cNvSpPr txBox="1"/>
          <p:nvPr>
            <p:ph idx="1" type="body"/>
          </p:nvPr>
        </p:nvSpPr>
        <p:spPr>
          <a:xfrm>
            <a:off x="311700" y="1152475"/>
            <a:ext cx="8520600" cy="37872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Clr>
                <a:schemeClr val="dk1"/>
              </a:buClr>
              <a:buSzPts val="2400"/>
              <a:buFont typeface="Helvetica Neue"/>
              <a:buChar char="-"/>
            </a:pPr>
            <a:r>
              <a:rPr lang="en" sz="2400" u="sng">
                <a:solidFill>
                  <a:schemeClr val="dk1"/>
                </a:solidFill>
                <a:latin typeface="Helvetica Neue"/>
                <a:ea typeface="Helvetica Neue"/>
                <a:cs typeface="Helvetica Neue"/>
                <a:sym typeface="Helvetica Neue"/>
              </a:rPr>
              <a:t>Computer Vision</a:t>
            </a:r>
            <a:r>
              <a:rPr lang="en" sz="2400">
                <a:solidFill>
                  <a:schemeClr val="dk1"/>
                </a:solidFill>
                <a:latin typeface="Helvetica Neue"/>
                <a:ea typeface="Helvetica Neue"/>
                <a:cs typeface="Helvetica Neue"/>
                <a:sym typeface="Helvetica Neue"/>
              </a:rPr>
              <a:t>:</a:t>
            </a:r>
            <a:endParaRPr sz="2400">
              <a:solidFill>
                <a:schemeClr val="dk1"/>
              </a:solidFill>
              <a:latin typeface="Helvetica Neue"/>
              <a:ea typeface="Helvetica Neue"/>
              <a:cs typeface="Helvetica Neue"/>
              <a:sym typeface="Helvetica Neue"/>
            </a:endParaRPr>
          </a:p>
          <a:p>
            <a:pPr indent="-381000" lvl="1" marL="914400" rtl="0" algn="l">
              <a:spcBef>
                <a:spcPts val="0"/>
              </a:spcBef>
              <a:spcAft>
                <a:spcPts val="0"/>
              </a:spcAft>
              <a:buClr>
                <a:schemeClr val="dk1"/>
              </a:buClr>
              <a:buSzPts val="2400"/>
              <a:buFont typeface="Helvetica Neue"/>
              <a:buChar char="-"/>
            </a:pPr>
            <a:r>
              <a:rPr lang="en" sz="2400">
                <a:solidFill>
                  <a:schemeClr val="dk1"/>
                </a:solidFill>
                <a:latin typeface="Helvetica Neue"/>
                <a:ea typeface="Helvetica Neue"/>
                <a:cs typeface="Helvetica Neue"/>
                <a:sym typeface="Helvetica Neue"/>
              </a:rPr>
              <a:t>Template Matching</a:t>
            </a:r>
            <a:endParaRPr sz="2400">
              <a:solidFill>
                <a:schemeClr val="dk1"/>
              </a:solidFill>
              <a:latin typeface="Helvetica Neue"/>
              <a:ea typeface="Helvetica Neue"/>
              <a:cs typeface="Helvetica Neue"/>
              <a:sym typeface="Helvetica Neue"/>
            </a:endParaRPr>
          </a:p>
          <a:p>
            <a:pPr indent="-381000" lvl="1" marL="914400" rtl="0" algn="l">
              <a:spcBef>
                <a:spcPts val="0"/>
              </a:spcBef>
              <a:spcAft>
                <a:spcPts val="0"/>
              </a:spcAft>
              <a:buClr>
                <a:schemeClr val="dk1"/>
              </a:buClr>
              <a:buSzPts val="2400"/>
              <a:buFont typeface="Helvetica Neue"/>
              <a:buChar char="-"/>
            </a:pPr>
            <a:r>
              <a:rPr lang="en" sz="2400">
                <a:solidFill>
                  <a:schemeClr val="dk1"/>
                </a:solidFill>
                <a:latin typeface="Helvetica Neue"/>
                <a:ea typeface="Helvetica Neue"/>
                <a:cs typeface="Helvetica Neue"/>
                <a:sym typeface="Helvetica Neue"/>
              </a:rPr>
              <a:t>Classifier </a:t>
            </a:r>
            <a:br>
              <a:rPr lang="en" sz="2400">
                <a:solidFill>
                  <a:schemeClr val="dk1"/>
                </a:solidFill>
                <a:latin typeface="Helvetica Neue"/>
                <a:ea typeface="Helvetica Neue"/>
                <a:cs typeface="Helvetica Neue"/>
                <a:sym typeface="Helvetica Neue"/>
              </a:rPr>
            </a:br>
            <a:endParaRPr sz="2400">
              <a:solidFill>
                <a:schemeClr val="dk1"/>
              </a:solidFill>
              <a:latin typeface="Helvetica Neue"/>
              <a:ea typeface="Helvetica Neue"/>
              <a:cs typeface="Helvetica Neue"/>
              <a:sym typeface="Helvetica Neue"/>
            </a:endParaRPr>
          </a:p>
          <a:p>
            <a:pPr indent="-381000" lvl="0" marL="457200" rtl="0" algn="l">
              <a:spcBef>
                <a:spcPts val="0"/>
              </a:spcBef>
              <a:spcAft>
                <a:spcPts val="0"/>
              </a:spcAft>
              <a:buClr>
                <a:schemeClr val="dk1"/>
              </a:buClr>
              <a:buSzPts val="2400"/>
              <a:buFont typeface="Helvetica Neue"/>
              <a:buChar char="-"/>
            </a:pPr>
            <a:r>
              <a:rPr lang="en" sz="2400" u="sng">
                <a:solidFill>
                  <a:schemeClr val="dk1"/>
                </a:solidFill>
                <a:latin typeface="Helvetica Neue"/>
                <a:ea typeface="Helvetica Neue"/>
                <a:cs typeface="Helvetica Neue"/>
                <a:sym typeface="Helvetica Neue"/>
              </a:rPr>
              <a:t>Backend Infrastructure</a:t>
            </a:r>
            <a:r>
              <a:rPr lang="en" sz="2400">
                <a:solidFill>
                  <a:schemeClr val="dk1"/>
                </a:solidFill>
                <a:latin typeface="Helvetica Neue"/>
                <a:ea typeface="Helvetica Neue"/>
                <a:cs typeface="Helvetica Neue"/>
                <a:sym typeface="Helvetica Neue"/>
              </a:rPr>
              <a:t> :</a:t>
            </a:r>
            <a:endParaRPr sz="2400">
              <a:solidFill>
                <a:schemeClr val="dk1"/>
              </a:solidFill>
              <a:latin typeface="Helvetica Neue"/>
              <a:ea typeface="Helvetica Neue"/>
              <a:cs typeface="Helvetica Neue"/>
              <a:sym typeface="Helvetica Neue"/>
            </a:endParaRPr>
          </a:p>
          <a:p>
            <a:pPr indent="-381000" lvl="1" marL="914400" rtl="0" algn="l">
              <a:spcBef>
                <a:spcPts val="0"/>
              </a:spcBef>
              <a:spcAft>
                <a:spcPts val="0"/>
              </a:spcAft>
              <a:buClr>
                <a:schemeClr val="dk1"/>
              </a:buClr>
              <a:buSzPts val="2400"/>
              <a:buFont typeface="Helvetica Neue"/>
              <a:buChar char="-"/>
            </a:pPr>
            <a:r>
              <a:rPr lang="en" sz="2400">
                <a:solidFill>
                  <a:schemeClr val="dk1"/>
                </a:solidFill>
                <a:latin typeface="Helvetica Neue"/>
                <a:ea typeface="Helvetica Neue"/>
                <a:cs typeface="Helvetica Neue"/>
                <a:sym typeface="Helvetica Neue"/>
              </a:rPr>
              <a:t>API</a:t>
            </a:r>
            <a:endParaRPr sz="2400">
              <a:solidFill>
                <a:schemeClr val="dk1"/>
              </a:solidFill>
              <a:latin typeface="Helvetica Neue"/>
              <a:ea typeface="Helvetica Neue"/>
              <a:cs typeface="Helvetica Neue"/>
              <a:sym typeface="Helvetica Neue"/>
            </a:endParaRPr>
          </a:p>
          <a:p>
            <a:pPr indent="-381000" lvl="1" marL="914400" rtl="0" algn="l">
              <a:spcBef>
                <a:spcPts val="0"/>
              </a:spcBef>
              <a:spcAft>
                <a:spcPts val="0"/>
              </a:spcAft>
              <a:buClr>
                <a:schemeClr val="dk1"/>
              </a:buClr>
              <a:buSzPts val="2400"/>
              <a:buFont typeface="Helvetica Neue"/>
              <a:buChar char="-"/>
            </a:pPr>
            <a:r>
              <a:rPr lang="en" sz="2400">
                <a:solidFill>
                  <a:schemeClr val="dk1"/>
                </a:solidFill>
                <a:latin typeface="Helvetica Neue"/>
                <a:ea typeface="Helvetica Neue"/>
                <a:cs typeface="Helvetica Neue"/>
                <a:sym typeface="Helvetica Neue"/>
              </a:rPr>
              <a:t>Database</a:t>
            </a:r>
            <a:endParaRPr sz="2400">
              <a:solidFill>
                <a:schemeClr val="dk1"/>
              </a:solidFill>
              <a:latin typeface="Helvetica Neue"/>
              <a:ea typeface="Helvetica Neue"/>
              <a:cs typeface="Helvetica Neue"/>
              <a:sym typeface="Helvetica Neue"/>
            </a:endParaRPr>
          </a:p>
          <a:p>
            <a:pPr indent="-381000" lvl="1" marL="914400" rtl="0" algn="l">
              <a:spcBef>
                <a:spcPts val="0"/>
              </a:spcBef>
              <a:spcAft>
                <a:spcPts val="0"/>
              </a:spcAft>
              <a:buClr>
                <a:schemeClr val="dk1"/>
              </a:buClr>
              <a:buSzPts val="2400"/>
              <a:buFont typeface="Helvetica Neue"/>
              <a:buChar char="-"/>
            </a:pPr>
            <a:r>
              <a:rPr lang="en" sz="2400">
                <a:solidFill>
                  <a:schemeClr val="dk1"/>
                </a:solidFill>
                <a:latin typeface="Helvetica Neue"/>
                <a:ea typeface="Helvetica Neue"/>
                <a:cs typeface="Helvetica Neue"/>
                <a:sym typeface="Helvetica Neue"/>
              </a:rPr>
              <a:t>File Server</a:t>
            </a:r>
            <a:endParaRPr sz="2000">
              <a:latin typeface="Helvetica Neue"/>
              <a:ea typeface="Helvetica Neue"/>
              <a:cs typeface="Helvetica Neue"/>
              <a:sym typeface="Helvetica Neue"/>
            </a:endParaRPr>
          </a:p>
        </p:txBody>
      </p:sp>
    </p:spTree>
  </p:cSld>
  <p:clrMapOvr>
    <a:masterClrMapping/>
  </p:clrMapOvr>
  <mc:AlternateContent>
    <mc:Choice Requires="p14">
      <p:transition spd="slow" p14:dur="1400">
        <p:fade thruBlk="1"/>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Helvetica Neue"/>
                <a:ea typeface="Helvetica Neue"/>
                <a:cs typeface="Helvetica Neue"/>
                <a:sym typeface="Helvetica Neue"/>
              </a:rPr>
              <a:t>Computer Vision - Frame processing </a:t>
            </a:r>
            <a:endParaRPr b="1" sz="3200">
              <a:latin typeface="Helvetica Neue"/>
              <a:ea typeface="Helvetica Neue"/>
              <a:cs typeface="Helvetica Neue"/>
              <a:sym typeface="Helvetica Neue"/>
            </a:endParaRPr>
          </a:p>
          <a:p>
            <a:pPr indent="0" lvl="0" marL="0" rtl="0" algn="l">
              <a:spcBef>
                <a:spcPts val="0"/>
              </a:spcBef>
              <a:spcAft>
                <a:spcPts val="0"/>
              </a:spcAft>
              <a:buNone/>
            </a:pPr>
            <a:r>
              <a:t/>
            </a:r>
            <a:endParaRPr/>
          </a:p>
        </p:txBody>
      </p:sp>
      <p:sp>
        <p:nvSpPr>
          <p:cNvPr id="93" name="Google Shape;93;p19"/>
          <p:cNvSpPr txBox="1"/>
          <p:nvPr>
            <p:ph idx="1" type="body"/>
          </p:nvPr>
        </p:nvSpPr>
        <p:spPr>
          <a:xfrm>
            <a:off x="311700" y="1389600"/>
            <a:ext cx="3050100" cy="3393900"/>
          </a:xfrm>
          <a:prstGeom prst="rect">
            <a:avLst/>
          </a:prstGeom>
        </p:spPr>
        <p:txBody>
          <a:bodyPr anchorCtr="0" anchor="t" bIns="91425" lIns="91425" spcFirstLastPara="1" rIns="91425" wrap="square" tIns="91425">
            <a:normAutofit fontScale="85000"/>
          </a:bodyPr>
          <a:lstStyle/>
          <a:p>
            <a:pPr indent="-370762" lvl="0" marL="457200" rtl="0" algn="l">
              <a:spcBef>
                <a:spcPts val="0"/>
              </a:spcBef>
              <a:spcAft>
                <a:spcPts val="0"/>
              </a:spcAft>
              <a:buClr>
                <a:schemeClr val="dk1"/>
              </a:buClr>
              <a:buSzPct val="100000"/>
              <a:buFont typeface="Helvetica Neue"/>
              <a:buChar char="●"/>
            </a:pPr>
            <a:r>
              <a:rPr lang="en" sz="2633">
                <a:solidFill>
                  <a:schemeClr val="dk1"/>
                </a:solidFill>
                <a:latin typeface="Helvetica Neue"/>
                <a:ea typeface="Helvetica Neue"/>
                <a:cs typeface="Helvetica Neue"/>
                <a:sym typeface="Helvetica Neue"/>
              </a:rPr>
              <a:t>Find drawer using drawer symbols </a:t>
            </a:r>
            <a:endParaRPr sz="2633">
              <a:solidFill>
                <a:schemeClr val="dk1"/>
              </a:solidFill>
              <a:latin typeface="Helvetica Neue"/>
              <a:ea typeface="Helvetica Neue"/>
              <a:cs typeface="Helvetica Neue"/>
              <a:sym typeface="Helvetica Neue"/>
            </a:endParaRPr>
          </a:p>
          <a:p>
            <a:pPr indent="-370762" lvl="0" marL="457200" rtl="0" algn="l">
              <a:spcBef>
                <a:spcPts val="0"/>
              </a:spcBef>
              <a:spcAft>
                <a:spcPts val="0"/>
              </a:spcAft>
              <a:buClr>
                <a:schemeClr val="dk1"/>
              </a:buClr>
              <a:buSzPct val="100000"/>
              <a:buFont typeface="Helvetica Neue"/>
              <a:buChar char="●"/>
            </a:pPr>
            <a:r>
              <a:rPr lang="en" sz="2633">
                <a:solidFill>
                  <a:schemeClr val="dk1"/>
                </a:solidFill>
                <a:latin typeface="Helvetica Neue"/>
                <a:ea typeface="Helvetica Neue"/>
                <a:cs typeface="Helvetica Neue"/>
                <a:sym typeface="Helvetica Neue"/>
              </a:rPr>
              <a:t>Locate tools and determine their status </a:t>
            </a:r>
            <a:endParaRPr sz="2633">
              <a:solidFill>
                <a:schemeClr val="dk1"/>
              </a:solidFill>
              <a:latin typeface="Helvetica Neue"/>
              <a:ea typeface="Helvetica Neue"/>
              <a:cs typeface="Helvetica Neue"/>
              <a:sym typeface="Helvetica Neue"/>
            </a:endParaRPr>
          </a:p>
          <a:p>
            <a:pPr indent="-370762" lvl="0" marL="457200" rtl="0" algn="l">
              <a:spcBef>
                <a:spcPts val="0"/>
              </a:spcBef>
              <a:spcAft>
                <a:spcPts val="0"/>
              </a:spcAft>
              <a:buSzPct val="100000"/>
              <a:buFont typeface="Times New Roman"/>
              <a:buChar char="●"/>
            </a:pPr>
            <a:r>
              <a:rPr lang="en" sz="2633">
                <a:solidFill>
                  <a:schemeClr val="dk1"/>
                </a:solidFill>
                <a:latin typeface="Helvetica Neue"/>
                <a:ea typeface="Helvetica Neue"/>
                <a:cs typeface="Helvetica Neue"/>
                <a:sym typeface="Helvetica Neue"/>
              </a:rPr>
              <a:t>Look for extra tools in the drawer</a:t>
            </a:r>
            <a:r>
              <a:rPr lang="en" sz="2633">
                <a:latin typeface="Times New Roman"/>
                <a:ea typeface="Times New Roman"/>
                <a:cs typeface="Times New Roman"/>
                <a:sym typeface="Times New Roman"/>
              </a:rPr>
              <a:t> </a:t>
            </a:r>
            <a:endParaRPr sz="2633">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pic>
        <p:nvPicPr>
          <p:cNvPr id="94" name="Google Shape;94;p19" title="finalteting2_1.avi">
            <a:hlinkClick r:id="rId3"/>
          </p:cNvPr>
          <p:cNvPicPr preferRelativeResize="0"/>
          <p:nvPr/>
        </p:nvPicPr>
        <p:blipFill>
          <a:blip r:embed="rId4">
            <a:alphaModFix/>
          </a:blip>
          <a:stretch>
            <a:fillRect/>
          </a:stretch>
        </p:blipFill>
        <p:spPr>
          <a:xfrm>
            <a:off x="3478175" y="1441700"/>
            <a:ext cx="5200579" cy="2925326"/>
          </a:xfrm>
          <a:prstGeom prst="rect">
            <a:avLst/>
          </a:prstGeom>
          <a:noFill/>
          <a:ln>
            <a:noFill/>
          </a:ln>
        </p:spPr>
      </p:pic>
    </p:spTree>
  </p:cSld>
  <p:clrMapOvr>
    <a:masterClrMapping/>
  </p:clrMapOvr>
  <mc:AlternateContent>
    <mc:Choice Requires="p14">
      <p:transition p14:dur="400">
        <p:push/>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200">
                <a:latin typeface="Helvetica Neue"/>
                <a:ea typeface="Helvetica Neue"/>
                <a:cs typeface="Helvetica Neue"/>
                <a:sym typeface="Helvetica Neue"/>
              </a:rPr>
              <a:t>Computer Vision - Template Matching </a:t>
            </a:r>
            <a:endParaRPr b="1" sz="3200">
              <a:latin typeface="Helvetica Neue"/>
              <a:ea typeface="Helvetica Neue"/>
              <a:cs typeface="Helvetica Neue"/>
              <a:sym typeface="Helvetica Neue"/>
            </a:endParaRPr>
          </a:p>
        </p:txBody>
      </p:sp>
      <p:sp>
        <p:nvSpPr>
          <p:cNvPr id="100" name="Google Shape;100;p20"/>
          <p:cNvSpPr txBox="1"/>
          <p:nvPr>
            <p:ph idx="1" type="body"/>
          </p:nvPr>
        </p:nvSpPr>
        <p:spPr>
          <a:xfrm>
            <a:off x="311700" y="1152475"/>
            <a:ext cx="8520600" cy="390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u="sng">
                <a:solidFill>
                  <a:schemeClr val="dk1"/>
                </a:solidFill>
                <a:latin typeface="Helvetica Neue"/>
                <a:ea typeface="Helvetica Neue"/>
                <a:cs typeface="Helvetica Neue"/>
                <a:sym typeface="Helvetica Neue"/>
              </a:rPr>
              <a:t>Template matching</a:t>
            </a:r>
            <a:r>
              <a:rPr lang="en" sz="2200">
                <a:solidFill>
                  <a:schemeClr val="dk1"/>
                </a:solidFill>
                <a:latin typeface="Helvetica Neue"/>
                <a:ea typeface="Helvetica Neue"/>
                <a:cs typeface="Helvetica Neue"/>
                <a:sym typeface="Helvetica Neue"/>
              </a:rPr>
              <a:t> - A </a:t>
            </a:r>
            <a:r>
              <a:rPr lang="en" sz="2200">
                <a:solidFill>
                  <a:schemeClr val="dk1"/>
                </a:solidFill>
                <a:latin typeface="Helvetica Neue"/>
                <a:ea typeface="Helvetica Neue"/>
                <a:cs typeface="Helvetica Neue"/>
                <a:sym typeface="Helvetica Neue"/>
              </a:rPr>
              <a:t>technique</a:t>
            </a:r>
            <a:r>
              <a:rPr lang="en" sz="2200">
                <a:solidFill>
                  <a:schemeClr val="dk1"/>
                </a:solidFill>
                <a:latin typeface="Helvetica Neue"/>
                <a:ea typeface="Helvetica Neue"/>
                <a:cs typeface="Helvetica Neue"/>
                <a:sym typeface="Helvetica Neue"/>
              </a:rPr>
              <a:t> to match areas of an image to a template image.</a:t>
            </a:r>
            <a:endParaRPr sz="2200">
              <a:solidFill>
                <a:schemeClr val="dk1"/>
              </a:solidFill>
              <a:latin typeface="Helvetica Neue"/>
              <a:ea typeface="Helvetica Neue"/>
              <a:cs typeface="Helvetica Neue"/>
              <a:sym typeface="Helvetica Neue"/>
            </a:endParaRPr>
          </a:p>
          <a:p>
            <a:pPr indent="-368300" lvl="0" marL="457200" rtl="0" algn="l">
              <a:spcBef>
                <a:spcPts val="120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Takes 2 inputs:</a:t>
            </a:r>
            <a:endParaRPr sz="2200">
              <a:solidFill>
                <a:schemeClr val="dk1"/>
              </a:solidFill>
              <a:latin typeface="Helvetica Neue"/>
              <a:ea typeface="Helvetica Neue"/>
              <a:cs typeface="Helvetica Neue"/>
              <a:sym typeface="Helvetica Neue"/>
            </a:endParaRPr>
          </a:p>
          <a:p>
            <a:pPr indent="-368300" lvl="1" marL="914400" rtl="0" algn="l">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Image in which an item is being searched for</a:t>
            </a:r>
            <a:endParaRPr sz="2200">
              <a:solidFill>
                <a:schemeClr val="dk1"/>
              </a:solidFill>
              <a:latin typeface="Helvetica Neue"/>
              <a:ea typeface="Helvetica Neue"/>
              <a:cs typeface="Helvetica Neue"/>
              <a:sym typeface="Helvetica Neue"/>
            </a:endParaRPr>
          </a:p>
          <a:p>
            <a:pPr indent="-368300" lvl="1" marL="914400" rtl="0" algn="l">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Picture of the item to use as a template</a:t>
            </a:r>
            <a:endParaRPr sz="2200">
              <a:solidFill>
                <a:schemeClr val="dk1"/>
              </a:solidFill>
              <a:latin typeface="Helvetica Neue"/>
              <a:ea typeface="Helvetica Neue"/>
              <a:cs typeface="Helvetica Neue"/>
              <a:sym typeface="Helvetica Neue"/>
            </a:endParaRPr>
          </a:p>
          <a:p>
            <a:pPr indent="-368300" lvl="0" marL="457200" rtl="0" algn="l">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Inputs are used</a:t>
            </a:r>
            <a:r>
              <a:rPr lang="en" sz="2200">
                <a:solidFill>
                  <a:schemeClr val="dk1"/>
                </a:solidFill>
                <a:latin typeface="Helvetica Neue"/>
                <a:ea typeface="Helvetica Neue"/>
                <a:cs typeface="Helvetica Neue"/>
                <a:sym typeface="Helvetica Neue"/>
              </a:rPr>
              <a:t> </a:t>
            </a:r>
            <a:r>
              <a:rPr lang="en" sz="2200">
                <a:solidFill>
                  <a:schemeClr val="dk1"/>
                </a:solidFill>
                <a:latin typeface="Helvetica Neue"/>
                <a:ea typeface="Helvetica Neue"/>
                <a:cs typeface="Helvetica Neue"/>
                <a:sym typeface="Helvetica Neue"/>
              </a:rPr>
              <a:t>to compare the template picture to the image, moving the template one pixel at a time.</a:t>
            </a:r>
            <a:endParaRPr sz="2200">
              <a:solidFill>
                <a:schemeClr val="dk1"/>
              </a:solidFill>
              <a:latin typeface="Helvetica Neue"/>
              <a:ea typeface="Helvetica Neue"/>
              <a:cs typeface="Helvetica Neue"/>
              <a:sym typeface="Helvetica Neue"/>
            </a:endParaRPr>
          </a:p>
          <a:p>
            <a:pPr indent="-368300" lvl="1" marL="914400" rtl="0" algn="l">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 After each move, a metric is calculated to show how similar the template is to that particular area of the picture.</a:t>
            </a:r>
            <a:endParaRPr sz="2200">
              <a:solidFill>
                <a:schemeClr val="dk1"/>
              </a:solidFill>
              <a:latin typeface="Helvetica Neue"/>
              <a:ea typeface="Helvetica Neue"/>
              <a:cs typeface="Helvetica Neue"/>
              <a:sym typeface="Helvetica Neue"/>
            </a:endParaRPr>
          </a:p>
          <a:p>
            <a:pPr indent="0" lvl="0" marL="0" rtl="0" algn="l">
              <a:spcBef>
                <a:spcPts val="1200"/>
              </a:spcBef>
              <a:spcAft>
                <a:spcPts val="1200"/>
              </a:spcAft>
              <a:buNone/>
            </a:pPr>
            <a:r>
              <a:rPr lang="en" sz="2000"/>
              <a:t>		</a:t>
            </a:r>
            <a:endParaRPr sz="2000"/>
          </a:p>
        </p:txBody>
      </p:sp>
    </p:spTree>
  </p:cSld>
  <p:clrMapOvr>
    <a:masterClrMapping/>
  </p:clrMapOvr>
  <mc:AlternateContent>
    <mc:Choice Requires="p14">
      <p:transition spd="slow" p14:dur="1400">
        <p:fade thruBlk="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0985"/>
              <a:buFont typeface="Arial"/>
              <a:buNone/>
            </a:pPr>
            <a:r>
              <a:rPr b="1" lang="en" sz="3550">
                <a:latin typeface="Helvetica Neue"/>
                <a:ea typeface="Helvetica Neue"/>
                <a:cs typeface="Helvetica Neue"/>
                <a:sym typeface="Helvetica Neue"/>
              </a:rPr>
              <a:t>T</a:t>
            </a:r>
            <a:r>
              <a:rPr b="1" lang="en" sz="3550">
                <a:latin typeface="Helvetica Neue"/>
                <a:ea typeface="Helvetica Neue"/>
                <a:cs typeface="Helvetica Neue"/>
                <a:sym typeface="Helvetica Neue"/>
              </a:rPr>
              <a:t>emplate Matching - Challenges</a:t>
            </a:r>
            <a:endParaRPr b="1" sz="3550">
              <a:latin typeface="Helvetica Neue"/>
              <a:ea typeface="Helvetica Neue"/>
              <a:cs typeface="Helvetica Neue"/>
              <a:sym typeface="Helvetica Neue"/>
            </a:endParaRPr>
          </a:p>
          <a:p>
            <a:pPr indent="0" lvl="0" marL="0" rtl="0" algn="l">
              <a:spcBef>
                <a:spcPts val="0"/>
              </a:spcBef>
              <a:spcAft>
                <a:spcPts val="0"/>
              </a:spcAft>
              <a:buNone/>
            </a:pPr>
            <a:r>
              <a:t/>
            </a:r>
            <a:endParaRPr/>
          </a:p>
        </p:txBody>
      </p:sp>
      <p:sp>
        <p:nvSpPr>
          <p:cNvPr id="106" name="Google Shape;106;p21"/>
          <p:cNvSpPr txBox="1"/>
          <p:nvPr/>
        </p:nvSpPr>
        <p:spPr>
          <a:xfrm>
            <a:off x="311700" y="1744900"/>
            <a:ext cx="3258600" cy="2832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dk1"/>
                </a:solidFill>
                <a:latin typeface="Helvetica Neue"/>
                <a:ea typeface="Helvetica Neue"/>
                <a:cs typeface="Helvetica Neue"/>
                <a:sym typeface="Helvetica Neue"/>
              </a:rPr>
              <a:t>Technology has difficulties with</a:t>
            </a:r>
            <a:r>
              <a:rPr lang="en" sz="2400">
                <a:solidFill>
                  <a:schemeClr val="dk1"/>
                </a:solidFill>
                <a:latin typeface="Helvetica Neue"/>
                <a:ea typeface="Helvetica Neue"/>
                <a:cs typeface="Helvetica Neue"/>
                <a:sym typeface="Helvetica Neue"/>
              </a:rPr>
              <a:t> differences in:</a:t>
            </a:r>
            <a:endParaRPr sz="2400">
              <a:solidFill>
                <a:schemeClr val="dk1"/>
              </a:solidFill>
              <a:latin typeface="Helvetica Neue"/>
              <a:ea typeface="Helvetica Neue"/>
              <a:cs typeface="Helvetica Neue"/>
              <a:sym typeface="Helvetica Neue"/>
            </a:endParaRPr>
          </a:p>
          <a:p>
            <a:pPr indent="-381000" lvl="0" marL="457200" rtl="0" algn="l">
              <a:lnSpc>
                <a:spcPct val="115000"/>
              </a:lnSpc>
              <a:spcBef>
                <a:spcPts val="1200"/>
              </a:spcBef>
              <a:spcAft>
                <a:spcPts val="0"/>
              </a:spcAft>
              <a:buClr>
                <a:schemeClr val="dk1"/>
              </a:buClr>
              <a:buSzPts val="2400"/>
              <a:buFont typeface="Helvetica Neue"/>
              <a:buChar char="●"/>
            </a:pPr>
            <a:r>
              <a:rPr lang="en" sz="2400">
                <a:solidFill>
                  <a:schemeClr val="dk1"/>
                </a:solidFill>
                <a:latin typeface="Helvetica Neue"/>
                <a:ea typeface="Helvetica Neue"/>
                <a:cs typeface="Helvetica Neue"/>
                <a:sym typeface="Helvetica Neue"/>
              </a:rPr>
              <a:t>Lighting</a:t>
            </a:r>
            <a:endParaRPr sz="2400">
              <a:solidFill>
                <a:schemeClr val="dk1"/>
              </a:solidFill>
              <a:latin typeface="Helvetica Neue"/>
              <a:ea typeface="Helvetica Neue"/>
              <a:cs typeface="Helvetica Neue"/>
              <a:sym typeface="Helvetica Neue"/>
            </a:endParaRPr>
          </a:p>
          <a:p>
            <a:pPr indent="-381000" lvl="0" marL="457200" rtl="0" algn="l">
              <a:lnSpc>
                <a:spcPct val="115000"/>
              </a:lnSpc>
              <a:spcBef>
                <a:spcPts val="0"/>
              </a:spcBef>
              <a:spcAft>
                <a:spcPts val="0"/>
              </a:spcAft>
              <a:buClr>
                <a:schemeClr val="dk1"/>
              </a:buClr>
              <a:buSzPts val="2400"/>
              <a:buFont typeface="Helvetica Neue"/>
              <a:buChar char="●"/>
            </a:pPr>
            <a:r>
              <a:rPr lang="en" sz="2400">
                <a:solidFill>
                  <a:schemeClr val="dk1"/>
                </a:solidFill>
                <a:latin typeface="Helvetica Neue"/>
                <a:ea typeface="Helvetica Neue"/>
                <a:cs typeface="Helvetica Neue"/>
                <a:sym typeface="Helvetica Neue"/>
              </a:rPr>
              <a:t>Rotation</a:t>
            </a:r>
            <a:endParaRPr sz="2400">
              <a:solidFill>
                <a:schemeClr val="dk1"/>
              </a:solidFill>
              <a:latin typeface="Helvetica Neue"/>
              <a:ea typeface="Helvetica Neue"/>
              <a:cs typeface="Helvetica Neue"/>
              <a:sym typeface="Helvetica Neue"/>
            </a:endParaRPr>
          </a:p>
          <a:p>
            <a:pPr indent="-381000" lvl="0" marL="457200" rtl="0" algn="l">
              <a:lnSpc>
                <a:spcPct val="115000"/>
              </a:lnSpc>
              <a:spcBef>
                <a:spcPts val="0"/>
              </a:spcBef>
              <a:spcAft>
                <a:spcPts val="0"/>
              </a:spcAft>
              <a:buClr>
                <a:schemeClr val="dk1"/>
              </a:buClr>
              <a:buSzPts val="2400"/>
              <a:buFont typeface="Helvetica Neue"/>
              <a:buChar char="●"/>
            </a:pPr>
            <a:r>
              <a:rPr lang="en" sz="2400">
                <a:solidFill>
                  <a:schemeClr val="dk1"/>
                </a:solidFill>
                <a:latin typeface="Helvetica Neue"/>
                <a:ea typeface="Helvetica Neue"/>
                <a:cs typeface="Helvetica Neue"/>
                <a:sym typeface="Helvetica Neue"/>
              </a:rPr>
              <a:t>Size</a:t>
            </a:r>
            <a:endParaRPr sz="2400">
              <a:solidFill>
                <a:schemeClr val="dk1"/>
              </a:solidFill>
              <a:latin typeface="Helvetica Neue"/>
              <a:ea typeface="Helvetica Neue"/>
              <a:cs typeface="Helvetica Neue"/>
              <a:sym typeface="Helvetica Neue"/>
            </a:endParaRPr>
          </a:p>
        </p:txBody>
      </p:sp>
      <p:pic>
        <p:nvPicPr>
          <p:cNvPr id="107" name="Google Shape;107;p21"/>
          <p:cNvPicPr preferRelativeResize="0"/>
          <p:nvPr/>
        </p:nvPicPr>
        <p:blipFill>
          <a:blip r:embed="rId3">
            <a:alphaModFix/>
          </a:blip>
          <a:stretch>
            <a:fillRect/>
          </a:stretch>
        </p:blipFill>
        <p:spPr>
          <a:xfrm>
            <a:off x="3884150" y="1126225"/>
            <a:ext cx="4514193" cy="1890074"/>
          </a:xfrm>
          <a:prstGeom prst="rect">
            <a:avLst/>
          </a:prstGeom>
          <a:noFill/>
          <a:ln>
            <a:noFill/>
          </a:ln>
        </p:spPr>
      </p:pic>
      <p:pic>
        <p:nvPicPr>
          <p:cNvPr id="108" name="Google Shape;108;p21"/>
          <p:cNvPicPr preferRelativeResize="0"/>
          <p:nvPr/>
        </p:nvPicPr>
        <p:blipFill rotWithShape="1">
          <a:blip r:embed="rId4">
            <a:alphaModFix/>
          </a:blip>
          <a:srcRect b="0" l="0" r="-9613" t="0"/>
          <a:stretch/>
        </p:blipFill>
        <p:spPr>
          <a:xfrm>
            <a:off x="3884150" y="3016298"/>
            <a:ext cx="4948151" cy="2040977"/>
          </a:xfrm>
          <a:prstGeom prst="rect">
            <a:avLst/>
          </a:prstGeom>
          <a:noFill/>
          <a:ln>
            <a:noFill/>
          </a:ln>
        </p:spPr>
      </p:pic>
    </p:spTree>
  </p:cSld>
  <p:clrMapOvr>
    <a:masterClrMapping/>
  </p:clrMapOvr>
  <mc:AlternateContent>
    <mc:Choice Requires="p14">
      <p:transition spd="slow" p14:dur="14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